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20"/>
  </p:notesMasterIdLst>
  <p:sldIdLst>
    <p:sldId id="256" r:id="rId3"/>
    <p:sldId id="298" r:id="rId4"/>
    <p:sldId id="297" r:id="rId5"/>
    <p:sldId id="300" r:id="rId6"/>
    <p:sldId id="299" r:id="rId7"/>
    <p:sldId id="307" r:id="rId8"/>
    <p:sldId id="301" r:id="rId9"/>
    <p:sldId id="312" r:id="rId10"/>
    <p:sldId id="313" r:id="rId11"/>
    <p:sldId id="293" r:id="rId12"/>
    <p:sldId id="309" r:id="rId13"/>
    <p:sldId id="296" r:id="rId14"/>
    <p:sldId id="303" r:id="rId15"/>
    <p:sldId id="304" r:id="rId16"/>
    <p:sldId id="305" r:id="rId17"/>
    <p:sldId id="310" r:id="rId18"/>
    <p:sldId id="306" r:id="rId19"/>
  </p:sldIdLst>
  <p:sldSz cx="9144000" cy="6858000" type="screen4x3"/>
  <p:notesSz cx="7010400" cy="92964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AF"/>
    <a:srgbClr val="00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3" autoAdjust="0"/>
    <p:restoredTop sz="77488" autoAdjust="0"/>
  </p:normalViewPr>
  <p:slideViewPr>
    <p:cSldViewPr>
      <p:cViewPr varScale="1">
        <p:scale>
          <a:sx n="67" d="100"/>
          <a:sy n="67" d="100"/>
        </p:scale>
        <p:origin x="147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14"/>
    </p:cViewPr>
  </p:sorterViewPr>
  <p:notesViewPr>
    <p:cSldViewPr>
      <p:cViewPr varScale="1">
        <p:scale>
          <a:sx n="65" d="100"/>
          <a:sy n="65" d="100"/>
        </p:scale>
        <p:origin x="2472"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_rels/data4.xml.rels><?xml version="1.0" encoding="UTF-8" standalone="yes"?>
<Relationships xmlns="http://schemas.openxmlformats.org/package/2006/relationships"><Relationship Id="rId1" Type="http://schemas.openxmlformats.org/officeDocument/2006/relationships/image" Target="../media/image8.jpg"/></Relationships>
</file>

<file path=ppt/diagrams/_rels/drawing4.xml.rels><?xml version="1.0" encoding="UTF-8" standalone="yes"?>
<Relationships xmlns="http://schemas.openxmlformats.org/package/2006/relationships"><Relationship Id="rId1" Type="http://schemas.openxmlformats.org/officeDocument/2006/relationships/image" Target="../media/image8.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674BB-AC73-447F-BA62-8A69AD2DBD7F}">
      <dgm:prSet custT="1"/>
      <dgm:spPr>
        <a:solidFill>
          <a:srgbClr val="00A0AF"/>
        </a:solidFill>
        <a:ln>
          <a:solidFill>
            <a:srgbClr val="92D050"/>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smtClean="0">
              <a:latin typeface="Arial" panose="020B0604020202020204" pitchFamily="34" charset="0"/>
              <a:ea typeface="Tahoma" panose="020B0604030504040204" pitchFamily="34" charset="0"/>
              <a:cs typeface="Arial" panose="020B0604020202020204" pitchFamily="34" charset="0"/>
            </a:rPr>
            <a:t>TRAIN Florida offers practical solutions</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8522AC0C-EAB0-4520-B8F6-65327FE5F5A2}">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Manage educational content</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99BFA6EE-BCA2-477F-BF8B-CAD0F280FBAF}" type="parTrans" cxnId="{F8D34CE4-9B72-4FFD-9ED0-3E4A72AD3973}">
      <dgm:prSet/>
      <dgm:spPr/>
      <dgm:t>
        <a:bodyPr/>
        <a:lstStyle/>
        <a:p>
          <a:endParaRPr lang="en-US"/>
        </a:p>
      </dgm:t>
    </dgm:pt>
    <dgm:pt modelId="{67D445B4-1597-4C86-B9A1-8D6162629517}" type="sibTrans" cxnId="{F8D34CE4-9B72-4FFD-9ED0-3E4A72AD3973}">
      <dgm:prSet/>
      <dgm:spPr/>
      <dgm:t>
        <a:bodyPr/>
        <a:lstStyle/>
        <a:p>
          <a:endParaRPr lang="en-US"/>
        </a:p>
      </dgm:t>
    </dgm:pt>
    <dgm:pt modelId="{75208BF7-9AC7-47FC-88AB-2D6540266EC3}">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Deliver information content </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F54142C1-7778-466F-8B9F-59B7B2C6B657}" type="parTrans" cxnId="{AC6809A7-B268-45E4-A2FE-8A40C7896FBD}">
      <dgm:prSet/>
      <dgm:spPr/>
      <dgm:t>
        <a:bodyPr/>
        <a:lstStyle/>
        <a:p>
          <a:endParaRPr lang="en-US"/>
        </a:p>
      </dgm:t>
    </dgm:pt>
    <dgm:pt modelId="{ECA55BD8-BB67-4075-8790-BFA6D7CC0E52}" type="sibTrans" cxnId="{AC6809A7-B268-45E4-A2FE-8A40C7896FBD}">
      <dgm:prSet/>
      <dgm:spPr/>
      <dgm:t>
        <a:bodyPr/>
        <a:lstStyle/>
        <a:p>
          <a:endParaRPr lang="en-US"/>
        </a:p>
      </dgm:t>
    </dgm:pt>
    <dgm:pt modelId="{FDE7B651-ECFE-4961-8B5A-0EA836F88C05}">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Track learning, and communicate with learners</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466ED407-99CE-455A-92FB-7C1C63213E23}" type="parTrans" cxnId="{FBA7231A-B995-4DC8-AC8F-8F514F59E4E3}">
      <dgm:prSet/>
      <dgm:spPr/>
      <dgm:t>
        <a:bodyPr/>
        <a:lstStyle/>
        <a:p>
          <a:endParaRPr lang="en-US"/>
        </a:p>
      </dgm:t>
    </dgm:pt>
    <dgm:pt modelId="{5C3961A5-7277-4F78-92A3-3AF6EDF05F74}" type="sibTrans" cxnId="{FBA7231A-B995-4DC8-AC8F-8F514F59E4E3}">
      <dgm:prSet/>
      <dgm:spPr/>
      <dgm:t>
        <a:bodyPr/>
        <a:lstStyle/>
        <a:p>
          <a:endParaRPr lang="en-US"/>
        </a:p>
      </dgm:t>
    </dgm:pt>
    <dgm:pt modelId="{D8148558-17E8-4A14-9268-1313D2D82092}">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Standardize training and curriculum </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9CE37916-A7AC-42EC-A144-D590D8641AC4}" type="parTrans" cxnId="{575233AD-124A-4F9E-A751-50BBDA76C79E}">
      <dgm:prSet/>
      <dgm:spPr/>
      <dgm:t>
        <a:bodyPr/>
        <a:lstStyle/>
        <a:p>
          <a:endParaRPr lang="en-US"/>
        </a:p>
      </dgm:t>
    </dgm:pt>
    <dgm:pt modelId="{48F1085A-4339-4E58-AE5D-94B4050A2C0D}" type="sibTrans" cxnId="{575233AD-124A-4F9E-A751-50BBDA76C79E}">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t>
        <a:bodyPr/>
        <a:lstStyle/>
        <a:p>
          <a:endParaRPr lang="en-US"/>
        </a:p>
      </dgm:t>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0" presStyleCnt="1" custScaleX="70923" custScaleY="84761" custLinFactNeighborX="0" custLinFactNeighborY="-2858">
        <dgm:presLayoutVars>
          <dgm:chMax val="1"/>
          <dgm:bulletEnabled val="1"/>
        </dgm:presLayoutVars>
      </dgm:prSet>
      <dgm:spPr/>
      <dgm:t>
        <a:bodyPr/>
        <a:lstStyle/>
        <a:p>
          <a:endParaRPr lang="en-US"/>
        </a:p>
      </dgm:t>
    </dgm:pt>
    <dgm:pt modelId="{7CEFBC8E-37EE-411D-B079-3AC667603F95}" type="pres">
      <dgm:prSet presAssocID="{BF5674BB-AC73-447F-BA62-8A69AD2DBD7F}" presName="descendantText" presStyleLbl="alignAccFollowNode1" presStyleIdx="0" presStyleCnt="1" custScaleX="113032" custScaleY="81726" custLinFactNeighborX="-1448" custLinFactNeighborY="-2975">
        <dgm:presLayoutVars>
          <dgm:bulletEnabled val="1"/>
        </dgm:presLayoutVars>
      </dgm:prSet>
      <dgm:spPr/>
      <dgm:t>
        <a:bodyPr/>
        <a:lstStyle/>
        <a:p>
          <a:endParaRPr lang="en-US"/>
        </a:p>
      </dgm:t>
    </dgm:pt>
  </dgm:ptLst>
  <dgm:cxnLst>
    <dgm:cxn modelId="{575233AD-124A-4F9E-A751-50BBDA76C79E}" srcId="{BF5674BB-AC73-447F-BA62-8A69AD2DBD7F}" destId="{D8148558-17E8-4A14-9268-1313D2D82092}" srcOrd="3" destOrd="0" parTransId="{9CE37916-A7AC-42EC-A144-D590D8641AC4}" sibTransId="{48F1085A-4339-4E58-AE5D-94B4050A2C0D}"/>
    <dgm:cxn modelId="{21399D36-08E6-4F20-BFE2-707652E8B32A}" type="presOf" srcId="{6BC99BC5-3CB5-4295-8D87-817662BF4964}" destId="{6018D673-E76C-4FB7-96D1-E441F2613807}" srcOrd="0" destOrd="0" presId="urn:microsoft.com/office/officeart/2005/8/layout/vList5"/>
    <dgm:cxn modelId="{AC6809A7-B268-45E4-A2FE-8A40C7896FBD}" srcId="{BF5674BB-AC73-447F-BA62-8A69AD2DBD7F}" destId="{75208BF7-9AC7-47FC-88AB-2D6540266EC3}" srcOrd="1" destOrd="0" parTransId="{F54142C1-7778-466F-8B9F-59B7B2C6B657}" sibTransId="{ECA55BD8-BB67-4075-8790-BFA6D7CC0E52}"/>
    <dgm:cxn modelId="{93515B38-7191-480E-A5E5-B7E985834304}" type="presOf" srcId="{75208BF7-9AC7-47FC-88AB-2D6540266EC3}" destId="{7CEFBC8E-37EE-411D-B079-3AC667603F95}" srcOrd="0" destOrd="1" presId="urn:microsoft.com/office/officeart/2005/8/layout/vList5"/>
    <dgm:cxn modelId="{F8D34CE4-9B72-4FFD-9ED0-3E4A72AD3973}" srcId="{BF5674BB-AC73-447F-BA62-8A69AD2DBD7F}" destId="{8522AC0C-EAB0-4520-B8F6-65327FE5F5A2}" srcOrd="0" destOrd="0" parTransId="{99BFA6EE-BCA2-477F-BF8B-CAD0F280FBAF}" sibTransId="{67D445B4-1597-4C86-B9A1-8D6162629517}"/>
    <dgm:cxn modelId="{0577F19C-AE9B-450E-9770-75C2A49FB78A}" type="presOf" srcId="{BF5674BB-AC73-447F-BA62-8A69AD2DBD7F}" destId="{10C5FECD-1785-4E2B-941D-5F03FF0BC3F5}" srcOrd="0" destOrd="0" presId="urn:microsoft.com/office/officeart/2005/8/layout/vList5"/>
    <dgm:cxn modelId="{DA70E2E5-D50B-4D9A-8300-DFE4759184FB}" type="presOf" srcId="{8522AC0C-EAB0-4520-B8F6-65327FE5F5A2}" destId="{7CEFBC8E-37EE-411D-B079-3AC667603F95}" srcOrd="0" destOrd="0" presId="urn:microsoft.com/office/officeart/2005/8/layout/vList5"/>
    <dgm:cxn modelId="{B8395D84-F315-47B7-B21C-AA967994E997}" type="presOf" srcId="{D8148558-17E8-4A14-9268-1313D2D82092}" destId="{7CEFBC8E-37EE-411D-B079-3AC667603F95}" srcOrd="0" destOrd="3" presId="urn:microsoft.com/office/officeart/2005/8/layout/vList5"/>
    <dgm:cxn modelId="{FBA7231A-B995-4DC8-AC8F-8F514F59E4E3}" srcId="{BF5674BB-AC73-447F-BA62-8A69AD2DBD7F}" destId="{FDE7B651-ECFE-4961-8B5A-0EA836F88C05}" srcOrd="2" destOrd="0" parTransId="{466ED407-99CE-455A-92FB-7C1C63213E23}" sibTransId="{5C3961A5-7277-4F78-92A3-3AF6EDF05F74}"/>
    <dgm:cxn modelId="{18638BC3-8E21-4F0A-AE1A-9D15F764603E}" srcId="{6BC99BC5-3CB5-4295-8D87-817662BF4964}" destId="{BF5674BB-AC73-447F-BA62-8A69AD2DBD7F}" srcOrd="0" destOrd="0" parTransId="{609A0FE4-E28C-45D4-AD14-49447EA92728}" sibTransId="{DC454594-73BD-488B-AB0B-EEAADDBFEA7F}"/>
    <dgm:cxn modelId="{63D4215C-D732-48A2-AA09-1A218527779F}" type="presOf" srcId="{FDE7B651-ECFE-4961-8B5A-0EA836F88C05}" destId="{7CEFBC8E-37EE-411D-B079-3AC667603F95}" srcOrd="0" destOrd="2" presId="urn:microsoft.com/office/officeart/2005/8/layout/vList5"/>
    <dgm:cxn modelId="{38933AD9-D90F-48EB-B25E-D91C61B43B49}" type="presParOf" srcId="{6018D673-E76C-4FB7-96D1-E441F2613807}" destId="{C04E92B1-22ED-40C6-984A-196ED8F5E715}" srcOrd="0" destOrd="0" presId="urn:microsoft.com/office/officeart/2005/8/layout/vList5"/>
    <dgm:cxn modelId="{4E387E0F-8E09-4067-96E6-D6EA08271826}" type="presParOf" srcId="{C04E92B1-22ED-40C6-984A-196ED8F5E715}" destId="{10C5FECD-1785-4E2B-941D-5F03FF0BC3F5}" srcOrd="0" destOrd="0" presId="urn:microsoft.com/office/officeart/2005/8/layout/vList5"/>
    <dgm:cxn modelId="{B12E372F-4BED-46D0-B6B4-955E226EF953}"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674BB-AC73-447F-BA62-8A69AD2DBD7F}">
      <dgm:prSet custT="1"/>
      <dgm:spPr>
        <a:solidFill>
          <a:srgbClr val="00A0AF"/>
        </a:solidFill>
        <a:ln>
          <a:solidFill>
            <a:srgbClr val="92D050"/>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smtClean="0">
              <a:latin typeface="Arial" panose="020B0604020202020204" pitchFamily="34" charset="0"/>
              <a:ea typeface="Tahoma" panose="020B0604030504040204" pitchFamily="34" charset="0"/>
              <a:cs typeface="Arial" panose="020B0604020202020204" pitchFamily="34" charset="0"/>
            </a:rPr>
            <a:t>Providers</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FDE7B651-ECFE-4961-8B5A-0EA836F88C05}">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Track learning, and communicate with staff</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5C3961A5-7277-4F78-92A3-3AF6EDF05F74}" type="sibTrans" cxnId="{FBA7231A-B995-4DC8-AC8F-8F514F59E4E3}">
      <dgm:prSet/>
      <dgm:spPr/>
      <dgm:t>
        <a:bodyPr/>
        <a:lstStyle/>
        <a:p>
          <a:endParaRPr lang="en-US"/>
        </a:p>
      </dgm:t>
    </dgm:pt>
    <dgm:pt modelId="{466ED407-99CE-455A-92FB-7C1C63213E23}" type="parTrans" cxnId="{FBA7231A-B995-4DC8-AC8F-8F514F59E4E3}">
      <dgm:prSet/>
      <dgm:spPr/>
      <dgm:t>
        <a:bodyPr/>
        <a:lstStyle/>
        <a:p>
          <a:endParaRPr lang="en-US"/>
        </a:p>
      </dgm:t>
    </dgm:pt>
    <dgm:pt modelId="{75208BF7-9AC7-47FC-88AB-2D6540266EC3}">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Deliver information content </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ECA55BD8-BB67-4075-8790-BFA6D7CC0E52}" type="sibTrans" cxnId="{AC6809A7-B268-45E4-A2FE-8A40C7896FBD}">
      <dgm:prSet/>
      <dgm:spPr/>
      <dgm:t>
        <a:bodyPr/>
        <a:lstStyle/>
        <a:p>
          <a:endParaRPr lang="en-US"/>
        </a:p>
      </dgm:t>
    </dgm:pt>
    <dgm:pt modelId="{F54142C1-7778-466F-8B9F-59B7B2C6B657}" type="parTrans" cxnId="{AC6809A7-B268-45E4-A2FE-8A40C7896FBD}">
      <dgm:prSet/>
      <dgm:spPr/>
      <dgm:t>
        <a:bodyPr/>
        <a:lstStyle/>
        <a:p>
          <a:endParaRPr lang="en-US"/>
        </a:p>
      </dgm:t>
    </dgm:pt>
    <dgm:pt modelId="{8522AC0C-EAB0-4520-B8F6-65327FE5F5A2}">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Manage educational content for staff</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67D445B4-1597-4C86-B9A1-8D6162629517}" type="sibTrans" cxnId="{F8D34CE4-9B72-4FFD-9ED0-3E4A72AD3973}">
      <dgm:prSet/>
      <dgm:spPr/>
      <dgm:t>
        <a:bodyPr/>
        <a:lstStyle/>
        <a:p>
          <a:endParaRPr lang="en-US"/>
        </a:p>
      </dgm:t>
    </dgm:pt>
    <dgm:pt modelId="{99BFA6EE-BCA2-477F-BF8B-CAD0F280FBAF}" type="parTrans" cxnId="{F8D34CE4-9B72-4FFD-9ED0-3E4A72AD3973}">
      <dgm:prSet/>
      <dgm:spPr/>
      <dgm:t>
        <a:bodyPr/>
        <a:lstStyle/>
        <a:p>
          <a:endParaRPr lang="en-US"/>
        </a:p>
      </dgm:t>
    </dgm:pt>
    <dgm:pt modelId="{36CC8878-7369-4E9E-A31B-5279966CB10F}">
      <dgm:prSet custT="1"/>
      <dgm:spPr>
        <a:solidFill>
          <a:srgbClr val="00CCFF">
            <a:alpha val="90000"/>
          </a:srgbClr>
        </a:solidFill>
      </dgm:spPr>
      <dgm:t>
        <a:bodyPr/>
        <a:lstStyle/>
        <a:p>
          <a:pPr rtl="0"/>
          <a:r>
            <a:rPr lang="en-US" sz="2400" dirty="0" smtClean="0">
              <a:latin typeface="Arial" panose="020B0604020202020204" pitchFamily="34" charset="0"/>
              <a:ea typeface="Tahoma" panose="020B0604030504040204" pitchFamily="34" charset="0"/>
              <a:cs typeface="Arial" panose="020B0604020202020204" pitchFamily="34" charset="0"/>
            </a:rPr>
            <a:t>Track transcripts and certifications</a:t>
          </a:r>
          <a:endParaRPr lang="en-US" sz="2400" dirty="0">
            <a:latin typeface="Arial" panose="020B0604020202020204" pitchFamily="34" charset="0"/>
            <a:ea typeface="Tahoma" panose="020B0604030504040204" pitchFamily="34" charset="0"/>
            <a:cs typeface="Arial" panose="020B0604020202020204" pitchFamily="34" charset="0"/>
          </a:endParaRPr>
        </a:p>
      </dgm:t>
    </dgm:pt>
    <dgm:pt modelId="{64112DB0-DDB1-4952-91D0-FB75984172EE}" type="parTrans" cxnId="{1FEA8B08-12E3-4A4F-81F6-F0926CE7127C}">
      <dgm:prSet/>
      <dgm:spPr/>
      <dgm:t>
        <a:bodyPr/>
        <a:lstStyle/>
        <a:p>
          <a:endParaRPr lang="en-US"/>
        </a:p>
      </dgm:t>
    </dgm:pt>
    <dgm:pt modelId="{76CEA1A0-4E4A-4092-82CD-EFB1ACB5E0AE}" type="sibTrans" cxnId="{1FEA8B08-12E3-4A4F-81F6-F0926CE7127C}">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t>
        <a:bodyPr/>
        <a:lstStyle/>
        <a:p>
          <a:endParaRPr lang="en-US"/>
        </a:p>
      </dgm:t>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0" presStyleCnt="1" custScaleX="70923" custScaleY="84761" custLinFactNeighborX="0" custLinFactNeighborY="-2858">
        <dgm:presLayoutVars>
          <dgm:chMax val="1"/>
          <dgm:bulletEnabled val="1"/>
        </dgm:presLayoutVars>
      </dgm:prSet>
      <dgm:spPr/>
      <dgm:t>
        <a:bodyPr/>
        <a:lstStyle/>
        <a:p>
          <a:endParaRPr lang="en-US"/>
        </a:p>
      </dgm:t>
    </dgm:pt>
    <dgm:pt modelId="{7CEFBC8E-37EE-411D-B079-3AC667603F95}" type="pres">
      <dgm:prSet presAssocID="{BF5674BB-AC73-447F-BA62-8A69AD2DBD7F}" presName="descendantText" presStyleLbl="alignAccFollowNode1" presStyleIdx="0" presStyleCnt="1" custScaleX="113032" custScaleY="102977" custLinFactNeighborX="-1448" custLinFactNeighborY="-2135">
        <dgm:presLayoutVars>
          <dgm:bulletEnabled val="1"/>
        </dgm:presLayoutVars>
      </dgm:prSet>
      <dgm:spPr/>
      <dgm:t>
        <a:bodyPr/>
        <a:lstStyle/>
        <a:p>
          <a:endParaRPr lang="en-US"/>
        </a:p>
      </dgm:t>
    </dgm:pt>
  </dgm:ptLst>
  <dgm:cxnLst>
    <dgm:cxn modelId="{3729B5FC-1A90-4A91-9E74-C67DD83E8B44}" type="presOf" srcId="{BF5674BB-AC73-447F-BA62-8A69AD2DBD7F}" destId="{10C5FECD-1785-4E2B-941D-5F03FF0BC3F5}" srcOrd="0" destOrd="0" presId="urn:microsoft.com/office/officeart/2005/8/layout/vList5"/>
    <dgm:cxn modelId="{AC6809A7-B268-45E4-A2FE-8A40C7896FBD}" srcId="{BF5674BB-AC73-447F-BA62-8A69AD2DBD7F}" destId="{75208BF7-9AC7-47FC-88AB-2D6540266EC3}" srcOrd="2" destOrd="0" parTransId="{F54142C1-7778-466F-8B9F-59B7B2C6B657}" sibTransId="{ECA55BD8-BB67-4075-8790-BFA6D7CC0E52}"/>
    <dgm:cxn modelId="{F8D34CE4-9B72-4FFD-9ED0-3E4A72AD3973}" srcId="{BF5674BB-AC73-447F-BA62-8A69AD2DBD7F}" destId="{8522AC0C-EAB0-4520-B8F6-65327FE5F5A2}" srcOrd="0" destOrd="0" parTransId="{99BFA6EE-BCA2-477F-BF8B-CAD0F280FBAF}" sibTransId="{67D445B4-1597-4C86-B9A1-8D6162629517}"/>
    <dgm:cxn modelId="{7DBE7B78-741D-4D5E-8CCB-7CB5B48BC428}" type="presOf" srcId="{36CC8878-7369-4E9E-A31B-5279966CB10F}" destId="{7CEFBC8E-37EE-411D-B079-3AC667603F95}" srcOrd="0" destOrd="1" presId="urn:microsoft.com/office/officeart/2005/8/layout/vList5"/>
    <dgm:cxn modelId="{62B3EE33-BF74-48F7-BC62-C5943709BE27}" type="presOf" srcId="{6BC99BC5-3CB5-4295-8D87-817662BF4964}" destId="{6018D673-E76C-4FB7-96D1-E441F2613807}" srcOrd="0" destOrd="0" presId="urn:microsoft.com/office/officeart/2005/8/layout/vList5"/>
    <dgm:cxn modelId="{1F790233-4325-45E3-91D4-FF88B554699C}" type="presOf" srcId="{8522AC0C-EAB0-4520-B8F6-65327FE5F5A2}" destId="{7CEFBC8E-37EE-411D-B079-3AC667603F95}" srcOrd="0" destOrd="0" presId="urn:microsoft.com/office/officeart/2005/8/layout/vList5"/>
    <dgm:cxn modelId="{1FEA8B08-12E3-4A4F-81F6-F0926CE7127C}" srcId="{BF5674BB-AC73-447F-BA62-8A69AD2DBD7F}" destId="{36CC8878-7369-4E9E-A31B-5279966CB10F}" srcOrd="1" destOrd="0" parTransId="{64112DB0-DDB1-4952-91D0-FB75984172EE}" sibTransId="{76CEA1A0-4E4A-4092-82CD-EFB1ACB5E0AE}"/>
    <dgm:cxn modelId="{7BAEFF8E-E08A-4816-B41F-34CA8A98BFA3}" type="presOf" srcId="{75208BF7-9AC7-47FC-88AB-2D6540266EC3}" destId="{7CEFBC8E-37EE-411D-B079-3AC667603F95}" srcOrd="0" destOrd="2" presId="urn:microsoft.com/office/officeart/2005/8/layout/vList5"/>
    <dgm:cxn modelId="{18638BC3-8E21-4F0A-AE1A-9D15F764603E}" srcId="{6BC99BC5-3CB5-4295-8D87-817662BF4964}" destId="{BF5674BB-AC73-447F-BA62-8A69AD2DBD7F}" srcOrd="0" destOrd="0" parTransId="{609A0FE4-E28C-45D4-AD14-49447EA92728}" sibTransId="{DC454594-73BD-488B-AB0B-EEAADDBFEA7F}"/>
    <dgm:cxn modelId="{FBA7231A-B995-4DC8-AC8F-8F514F59E4E3}" srcId="{BF5674BB-AC73-447F-BA62-8A69AD2DBD7F}" destId="{FDE7B651-ECFE-4961-8B5A-0EA836F88C05}" srcOrd="3" destOrd="0" parTransId="{466ED407-99CE-455A-92FB-7C1C63213E23}" sibTransId="{5C3961A5-7277-4F78-92A3-3AF6EDF05F74}"/>
    <dgm:cxn modelId="{F0D007C6-1DB4-411D-9C15-626BB6989B23}" type="presOf" srcId="{FDE7B651-ECFE-4961-8B5A-0EA836F88C05}" destId="{7CEFBC8E-37EE-411D-B079-3AC667603F95}" srcOrd="0" destOrd="3" presId="urn:microsoft.com/office/officeart/2005/8/layout/vList5"/>
    <dgm:cxn modelId="{9E0F86DD-72DE-4A4A-871F-1644070DDEAB}" type="presParOf" srcId="{6018D673-E76C-4FB7-96D1-E441F2613807}" destId="{C04E92B1-22ED-40C6-984A-196ED8F5E715}" srcOrd="0" destOrd="0" presId="urn:microsoft.com/office/officeart/2005/8/layout/vList5"/>
    <dgm:cxn modelId="{BCD12986-EF79-44DD-B8AD-1007C09E4385}" type="presParOf" srcId="{C04E92B1-22ED-40C6-984A-196ED8F5E715}" destId="{10C5FECD-1785-4E2B-941D-5F03FF0BC3F5}" srcOrd="0" destOrd="0" presId="urn:microsoft.com/office/officeart/2005/8/layout/vList5"/>
    <dgm:cxn modelId="{45C2F56E-91C4-4FB4-A288-AE37A3ED31CD}"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435E87-0C03-4923-8C74-3139A486A4E4}" type="doc">
      <dgm:prSet loTypeId="urn:microsoft.com/office/officeart/2008/layout/VerticalCurvedList" loCatId="list" qsTypeId="urn:microsoft.com/office/officeart/2005/8/quickstyle/3d2" qsCatId="3D" csTypeId="urn:microsoft.com/office/officeart/2005/8/colors/colorful1" csCatId="colorful" phldr="1"/>
      <dgm:spPr/>
      <dgm:t>
        <a:bodyPr/>
        <a:lstStyle/>
        <a:p>
          <a:endParaRPr lang="en-US"/>
        </a:p>
      </dgm:t>
    </dgm:pt>
    <dgm:pt modelId="{0AB504F0-FDD0-4591-98D5-E3AB0C768A6F}">
      <dgm:prSet phldrT="[Text]"/>
      <dgm:spPr/>
      <dgm:t>
        <a:bodyPr/>
        <a:lstStyle/>
        <a:p>
          <a:r>
            <a:rPr lang="en-US" dirty="0" smtClean="0">
              <a:latin typeface="Arial" panose="020B0604020202020204" pitchFamily="34" charset="0"/>
              <a:cs typeface="Arial" panose="020B0604020202020204" pitchFamily="34" charset="0"/>
            </a:rPr>
            <a:t>Required Provider Basic Training</a:t>
          </a:r>
          <a:endParaRPr lang="en-US" dirty="0">
            <a:latin typeface="Arial" panose="020B0604020202020204" pitchFamily="34" charset="0"/>
            <a:cs typeface="Arial" panose="020B0604020202020204" pitchFamily="34" charset="0"/>
          </a:endParaRPr>
        </a:p>
      </dgm:t>
    </dgm:pt>
    <dgm:pt modelId="{EEC8DBE7-809A-4397-99DE-72B5FDDC180B}" type="parTrans" cxnId="{CB22D91A-79E8-4C2D-86D9-FB0D07E2F321}">
      <dgm:prSet/>
      <dgm:spPr/>
      <dgm:t>
        <a:bodyPr/>
        <a:lstStyle/>
        <a:p>
          <a:endParaRPr lang="en-US"/>
        </a:p>
      </dgm:t>
    </dgm:pt>
    <dgm:pt modelId="{FCCFA19D-493F-45DB-B91F-22B589511889}" type="sibTrans" cxnId="{CB22D91A-79E8-4C2D-86D9-FB0D07E2F321}">
      <dgm:prSet/>
      <dgm:spPr/>
      <dgm:t>
        <a:bodyPr/>
        <a:lstStyle/>
        <a:p>
          <a:endParaRPr lang="en-US"/>
        </a:p>
      </dgm:t>
    </dgm:pt>
    <dgm:pt modelId="{0E48410E-E7CE-4455-810B-CB35F457A8DD}">
      <dgm:prSet phldrT="[Text]"/>
      <dgm:spPr/>
      <dgm:t>
        <a:bodyPr/>
        <a:lstStyle/>
        <a:p>
          <a:r>
            <a:rPr lang="en-US" dirty="0" smtClean="0">
              <a:latin typeface="Arial" panose="020B0604020202020204" pitchFamily="34" charset="0"/>
              <a:cs typeface="Arial" panose="020B0604020202020204" pitchFamily="34" charset="0"/>
            </a:rPr>
            <a:t>Required Provider Service-Specific Training</a:t>
          </a:r>
          <a:endParaRPr lang="en-US" dirty="0">
            <a:latin typeface="Arial" panose="020B0604020202020204" pitchFamily="34" charset="0"/>
            <a:cs typeface="Arial" panose="020B0604020202020204" pitchFamily="34" charset="0"/>
          </a:endParaRPr>
        </a:p>
      </dgm:t>
    </dgm:pt>
    <dgm:pt modelId="{EA6F77B5-70D9-4DA4-B2D4-A33571F32CD0}" type="parTrans" cxnId="{EF381157-418F-4A93-8FD0-C2783DE55B1B}">
      <dgm:prSet/>
      <dgm:spPr/>
      <dgm:t>
        <a:bodyPr/>
        <a:lstStyle/>
        <a:p>
          <a:endParaRPr lang="en-US"/>
        </a:p>
      </dgm:t>
    </dgm:pt>
    <dgm:pt modelId="{6E5D0E3E-124B-4568-8E3F-CDBACDA65E54}" type="sibTrans" cxnId="{EF381157-418F-4A93-8FD0-C2783DE55B1B}">
      <dgm:prSet/>
      <dgm:spPr/>
      <dgm:t>
        <a:bodyPr/>
        <a:lstStyle/>
        <a:p>
          <a:endParaRPr lang="en-US"/>
        </a:p>
      </dgm:t>
    </dgm:pt>
    <dgm:pt modelId="{FC14223D-FA73-4F4B-8993-4E7C7C745848}">
      <dgm:prSet phldrT="[Text]"/>
      <dgm:spPr/>
      <dgm:t>
        <a:bodyPr/>
        <a:lstStyle/>
        <a:p>
          <a:r>
            <a:rPr lang="en-US" dirty="0" smtClean="0">
              <a:latin typeface="Arial" panose="020B0604020202020204" pitchFamily="34" charset="0"/>
              <a:cs typeface="Arial" panose="020B0604020202020204" pitchFamily="34" charset="0"/>
            </a:rPr>
            <a:t>Required Provider In-Service Training </a:t>
          </a:r>
          <a:endParaRPr lang="en-US" dirty="0">
            <a:latin typeface="Arial" panose="020B0604020202020204" pitchFamily="34" charset="0"/>
            <a:cs typeface="Arial" panose="020B0604020202020204" pitchFamily="34" charset="0"/>
          </a:endParaRPr>
        </a:p>
      </dgm:t>
    </dgm:pt>
    <dgm:pt modelId="{04A1835A-3906-40F4-B026-1FB219719A1D}" type="parTrans" cxnId="{7690FF7A-AE41-46EC-8581-ED18AF23C107}">
      <dgm:prSet/>
      <dgm:spPr/>
      <dgm:t>
        <a:bodyPr/>
        <a:lstStyle/>
        <a:p>
          <a:endParaRPr lang="en-US"/>
        </a:p>
      </dgm:t>
    </dgm:pt>
    <dgm:pt modelId="{75CB98B0-35A7-46F9-B2E3-03FEE0E10472}" type="sibTrans" cxnId="{7690FF7A-AE41-46EC-8581-ED18AF23C107}">
      <dgm:prSet/>
      <dgm:spPr/>
      <dgm:t>
        <a:bodyPr/>
        <a:lstStyle/>
        <a:p>
          <a:endParaRPr lang="en-US"/>
        </a:p>
      </dgm:t>
    </dgm:pt>
    <dgm:pt modelId="{649B6A9E-3322-41B0-8E71-F5DD295239CE}" type="pres">
      <dgm:prSet presAssocID="{D9435E87-0C03-4923-8C74-3139A486A4E4}" presName="Name0" presStyleCnt="0">
        <dgm:presLayoutVars>
          <dgm:chMax val="7"/>
          <dgm:chPref val="7"/>
          <dgm:dir/>
        </dgm:presLayoutVars>
      </dgm:prSet>
      <dgm:spPr/>
      <dgm:t>
        <a:bodyPr/>
        <a:lstStyle/>
        <a:p>
          <a:endParaRPr lang="en-US"/>
        </a:p>
      </dgm:t>
    </dgm:pt>
    <dgm:pt modelId="{4B8DECAF-BFD5-4076-9633-06F951EE05AB}" type="pres">
      <dgm:prSet presAssocID="{D9435E87-0C03-4923-8C74-3139A486A4E4}" presName="Name1" presStyleCnt="0"/>
      <dgm:spPr/>
    </dgm:pt>
    <dgm:pt modelId="{0213CE3A-24C7-4340-B303-CA387B4ED741}" type="pres">
      <dgm:prSet presAssocID="{D9435E87-0C03-4923-8C74-3139A486A4E4}" presName="cycle" presStyleCnt="0"/>
      <dgm:spPr/>
    </dgm:pt>
    <dgm:pt modelId="{797F1221-4EEA-471F-AB80-836DD67009C3}" type="pres">
      <dgm:prSet presAssocID="{D9435E87-0C03-4923-8C74-3139A486A4E4}" presName="srcNode" presStyleLbl="node1" presStyleIdx="0" presStyleCnt="3"/>
      <dgm:spPr/>
    </dgm:pt>
    <dgm:pt modelId="{74729066-C94F-4DFF-BA89-5F3A92352561}" type="pres">
      <dgm:prSet presAssocID="{D9435E87-0C03-4923-8C74-3139A486A4E4}" presName="conn" presStyleLbl="parChTrans1D2" presStyleIdx="0" presStyleCnt="1"/>
      <dgm:spPr/>
      <dgm:t>
        <a:bodyPr/>
        <a:lstStyle/>
        <a:p>
          <a:endParaRPr lang="en-US"/>
        </a:p>
      </dgm:t>
    </dgm:pt>
    <dgm:pt modelId="{299CC4E0-9190-404D-B7CC-D40DBE0F8E5A}" type="pres">
      <dgm:prSet presAssocID="{D9435E87-0C03-4923-8C74-3139A486A4E4}" presName="extraNode" presStyleLbl="node1" presStyleIdx="0" presStyleCnt="3"/>
      <dgm:spPr/>
    </dgm:pt>
    <dgm:pt modelId="{9877CCBF-3797-429D-AF8B-E96C8E564E80}" type="pres">
      <dgm:prSet presAssocID="{D9435E87-0C03-4923-8C74-3139A486A4E4}" presName="dstNode" presStyleLbl="node1" presStyleIdx="0" presStyleCnt="3"/>
      <dgm:spPr/>
    </dgm:pt>
    <dgm:pt modelId="{C2DA898C-1045-466F-95BE-C385AD85F267}" type="pres">
      <dgm:prSet presAssocID="{0AB504F0-FDD0-4591-98D5-E3AB0C768A6F}" presName="text_1" presStyleLbl="node1" presStyleIdx="0" presStyleCnt="3">
        <dgm:presLayoutVars>
          <dgm:bulletEnabled val="1"/>
        </dgm:presLayoutVars>
      </dgm:prSet>
      <dgm:spPr/>
      <dgm:t>
        <a:bodyPr/>
        <a:lstStyle/>
        <a:p>
          <a:endParaRPr lang="en-US"/>
        </a:p>
      </dgm:t>
    </dgm:pt>
    <dgm:pt modelId="{B99486A2-8CB8-4F81-9349-BF0A5FB30079}" type="pres">
      <dgm:prSet presAssocID="{0AB504F0-FDD0-4591-98D5-E3AB0C768A6F}" presName="accent_1" presStyleCnt="0"/>
      <dgm:spPr/>
    </dgm:pt>
    <dgm:pt modelId="{F2B87BA4-FE85-4218-BD42-FBB21C7DB57D}" type="pres">
      <dgm:prSet presAssocID="{0AB504F0-FDD0-4591-98D5-E3AB0C768A6F}" presName="accentRepeatNode" presStyleLbl="solidFgAcc1" presStyleIdx="0" presStyleCnt="3"/>
      <dgm:spPr/>
      <dgm:t>
        <a:bodyPr/>
        <a:lstStyle/>
        <a:p>
          <a:endParaRPr lang="en-US"/>
        </a:p>
      </dgm:t>
    </dgm:pt>
    <dgm:pt modelId="{3AECD317-C343-46CA-9C4B-C0EB05FD030F}" type="pres">
      <dgm:prSet presAssocID="{0E48410E-E7CE-4455-810B-CB35F457A8DD}" presName="text_2" presStyleLbl="node1" presStyleIdx="1" presStyleCnt="3">
        <dgm:presLayoutVars>
          <dgm:bulletEnabled val="1"/>
        </dgm:presLayoutVars>
      </dgm:prSet>
      <dgm:spPr/>
      <dgm:t>
        <a:bodyPr/>
        <a:lstStyle/>
        <a:p>
          <a:endParaRPr lang="en-US"/>
        </a:p>
      </dgm:t>
    </dgm:pt>
    <dgm:pt modelId="{58B743F8-DE88-4785-AF0C-78CDFACC4A04}" type="pres">
      <dgm:prSet presAssocID="{0E48410E-E7CE-4455-810B-CB35F457A8DD}" presName="accent_2" presStyleCnt="0"/>
      <dgm:spPr/>
    </dgm:pt>
    <dgm:pt modelId="{3480D12B-88A9-4A8A-A1A6-AE00E32DB89B}" type="pres">
      <dgm:prSet presAssocID="{0E48410E-E7CE-4455-810B-CB35F457A8DD}" presName="accentRepeatNode" presStyleLbl="solidFgAcc1" presStyleIdx="1" presStyleCnt="3"/>
      <dgm:spPr/>
    </dgm:pt>
    <dgm:pt modelId="{4BEDF391-273A-42C5-A5BD-E5FF3D60E5EB}" type="pres">
      <dgm:prSet presAssocID="{FC14223D-FA73-4F4B-8993-4E7C7C745848}" presName="text_3" presStyleLbl="node1" presStyleIdx="2" presStyleCnt="3">
        <dgm:presLayoutVars>
          <dgm:bulletEnabled val="1"/>
        </dgm:presLayoutVars>
      </dgm:prSet>
      <dgm:spPr/>
      <dgm:t>
        <a:bodyPr/>
        <a:lstStyle/>
        <a:p>
          <a:endParaRPr lang="en-US"/>
        </a:p>
      </dgm:t>
    </dgm:pt>
    <dgm:pt modelId="{7796BB5E-81B6-4F39-8B8F-B9A2457C81F5}" type="pres">
      <dgm:prSet presAssocID="{FC14223D-FA73-4F4B-8993-4E7C7C745848}" presName="accent_3" presStyleCnt="0"/>
      <dgm:spPr/>
    </dgm:pt>
    <dgm:pt modelId="{05C4E05C-3AB9-42D4-A585-C69363388DE6}" type="pres">
      <dgm:prSet presAssocID="{FC14223D-FA73-4F4B-8993-4E7C7C745848}" presName="accentRepeatNode" presStyleLbl="solidFgAcc1" presStyleIdx="2" presStyleCnt="3"/>
      <dgm:spPr/>
    </dgm:pt>
  </dgm:ptLst>
  <dgm:cxnLst>
    <dgm:cxn modelId="{1836734E-EAB7-4F2B-996B-CD8816DAD278}" type="presOf" srcId="{FC14223D-FA73-4F4B-8993-4E7C7C745848}" destId="{4BEDF391-273A-42C5-A5BD-E5FF3D60E5EB}" srcOrd="0" destOrd="0" presId="urn:microsoft.com/office/officeart/2008/layout/VerticalCurvedList"/>
    <dgm:cxn modelId="{6D84700B-A4F3-43CD-A11D-36328228A4D8}" type="presOf" srcId="{D9435E87-0C03-4923-8C74-3139A486A4E4}" destId="{649B6A9E-3322-41B0-8E71-F5DD295239CE}" srcOrd="0" destOrd="0" presId="urn:microsoft.com/office/officeart/2008/layout/VerticalCurvedList"/>
    <dgm:cxn modelId="{56498BA3-E8A7-43F0-A827-6C19F5435C10}" type="presOf" srcId="{0AB504F0-FDD0-4591-98D5-E3AB0C768A6F}" destId="{C2DA898C-1045-466F-95BE-C385AD85F267}" srcOrd="0" destOrd="0" presId="urn:microsoft.com/office/officeart/2008/layout/VerticalCurvedList"/>
    <dgm:cxn modelId="{7690FF7A-AE41-46EC-8581-ED18AF23C107}" srcId="{D9435E87-0C03-4923-8C74-3139A486A4E4}" destId="{FC14223D-FA73-4F4B-8993-4E7C7C745848}" srcOrd="2" destOrd="0" parTransId="{04A1835A-3906-40F4-B026-1FB219719A1D}" sibTransId="{75CB98B0-35A7-46F9-B2E3-03FEE0E10472}"/>
    <dgm:cxn modelId="{09A5B71C-F9FD-4226-9A0A-57E5BFDE41F6}" type="presOf" srcId="{0E48410E-E7CE-4455-810B-CB35F457A8DD}" destId="{3AECD317-C343-46CA-9C4B-C0EB05FD030F}" srcOrd="0" destOrd="0" presId="urn:microsoft.com/office/officeart/2008/layout/VerticalCurvedList"/>
    <dgm:cxn modelId="{5FB597A0-A7BB-431E-ACA4-B0961160315B}" type="presOf" srcId="{FCCFA19D-493F-45DB-B91F-22B589511889}" destId="{74729066-C94F-4DFF-BA89-5F3A92352561}" srcOrd="0" destOrd="0" presId="urn:microsoft.com/office/officeart/2008/layout/VerticalCurvedList"/>
    <dgm:cxn modelId="{CB22D91A-79E8-4C2D-86D9-FB0D07E2F321}" srcId="{D9435E87-0C03-4923-8C74-3139A486A4E4}" destId="{0AB504F0-FDD0-4591-98D5-E3AB0C768A6F}" srcOrd="0" destOrd="0" parTransId="{EEC8DBE7-809A-4397-99DE-72B5FDDC180B}" sibTransId="{FCCFA19D-493F-45DB-B91F-22B589511889}"/>
    <dgm:cxn modelId="{EF381157-418F-4A93-8FD0-C2783DE55B1B}" srcId="{D9435E87-0C03-4923-8C74-3139A486A4E4}" destId="{0E48410E-E7CE-4455-810B-CB35F457A8DD}" srcOrd="1" destOrd="0" parTransId="{EA6F77B5-70D9-4DA4-B2D4-A33571F32CD0}" sibTransId="{6E5D0E3E-124B-4568-8E3F-CDBACDA65E54}"/>
    <dgm:cxn modelId="{D5A763FA-5BD4-45AB-916B-1B8A7FF6ABB3}" type="presParOf" srcId="{649B6A9E-3322-41B0-8E71-F5DD295239CE}" destId="{4B8DECAF-BFD5-4076-9633-06F951EE05AB}" srcOrd="0" destOrd="0" presId="urn:microsoft.com/office/officeart/2008/layout/VerticalCurvedList"/>
    <dgm:cxn modelId="{97F11B2B-34B7-4725-880E-9F9824388B0A}" type="presParOf" srcId="{4B8DECAF-BFD5-4076-9633-06F951EE05AB}" destId="{0213CE3A-24C7-4340-B303-CA387B4ED741}" srcOrd="0" destOrd="0" presId="urn:microsoft.com/office/officeart/2008/layout/VerticalCurvedList"/>
    <dgm:cxn modelId="{6F606DBA-584E-4D13-B8B6-4C30BD24A458}" type="presParOf" srcId="{0213CE3A-24C7-4340-B303-CA387B4ED741}" destId="{797F1221-4EEA-471F-AB80-836DD67009C3}" srcOrd="0" destOrd="0" presId="urn:microsoft.com/office/officeart/2008/layout/VerticalCurvedList"/>
    <dgm:cxn modelId="{E260C1BA-23FB-47C2-BF4A-86FB7C2D4398}" type="presParOf" srcId="{0213CE3A-24C7-4340-B303-CA387B4ED741}" destId="{74729066-C94F-4DFF-BA89-5F3A92352561}" srcOrd="1" destOrd="0" presId="urn:microsoft.com/office/officeart/2008/layout/VerticalCurvedList"/>
    <dgm:cxn modelId="{C46B7004-79CB-45A2-9C72-4488BBFADFF1}" type="presParOf" srcId="{0213CE3A-24C7-4340-B303-CA387B4ED741}" destId="{299CC4E0-9190-404D-B7CC-D40DBE0F8E5A}" srcOrd="2" destOrd="0" presId="urn:microsoft.com/office/officeart/2008/layout/VerticalCurvedList"/>
    <dgm:cxn modelId="{27433BFF-2852-4BFD-9F9D-7DFCF840B636}" type="presParOf" srcId="{0213CE3A-24C7-4340-B303-CA387B4ED741}" destId="{9877CCBF-3797-429D-AF8B-E96C8E564E80}" srcOrd="3" destOrd="0" presId="urn:microsoft.com/office/officeart/2008/layout/VerticalCurvedList"/>
    <dgm:cxn modelId="{3F2642F5-2FB3-4AEB-A8BF-52BA7D1D1A8D}" type="presParOf" srcId="{4B8DECAF-BFD5-4076-9633-06F951EE05AB}" destId="{C2DA898C-1045-466F-95BE-C385AD85F267}" srcOrd="1" destOrd="0" presId="urn:microsoft.com/office/officeart/2008/layout/VerticalCurvedList"/>
    <dgm:cxn modelId="{596030AF-3C9C-448F-948A-5892FD4F9637}" type="presParOf" srcId="{4B8DECAF-BFD5-4076-9633-06F951EE05AB}" destId="{B99486A2-8CB8-4F81-9349-BF0A5FB30079}" srcOrd="2" destOrd="0" presId="urn:microsoft.com/office/officeart/2008/layout/VerticalCurvedList"/>
    <dgm:cxn modelId="{B408A93F-9589-4780-B152-30E675E56A79}" type="presParOf" srcId="{B99486A2-8CB8-4F81-9349-BF0A5FB30079}" destId="{F2B87BA4-FE85-4218-BD42-FBB21C7DB57D}" srcOrd="0" destOrd="0" presId="urn:microsoft.com/office/officeart/2008/layout/VerticalCurvedList"/>
    <dgm:cxn modelId="{5466B875-A301-4804-92D2-EEAE96F83733}" type="presParOf" srcId="{4B8DECAF-BFD5-4076-9633-06F951EE05AB}" destId="{3AECD317-C343-46CA-9C4B-C0EB05FD030F}" srcOrd="3" destOrd="0" presId="urn:microsoft.com/office/officeart/2008/layout/VerticalCurvedList"/>
    <dgm:cxn modelId="{B4FB581D-CCA7-4333-9E07-6B8CD006E851}" type="presParOf" srcId="{4B8DECAF-BFD5-4076-9633-06F951EE05AB}" destId="{58B743F8-DE88-4785-AF0C-78CDFACC4A04}" srcOrd="4" destOrd="0" presId="urn:microsoft.com/office/officeart/2008/layout/VerticalCurvedList"/>
    <dgm:cxn modelId="{BBBD8988-F373-4233-B126-18BB122D7E14}" type="presParOf" srcId="{58B743F8-DE88-4785-AF0C-78CDFACC4A04}" destId="{3480D12B-88A9-4A8A-A1A6-AE00E32DB89B}" srcOrd="0" destOrd="0" presId="urn:microsoft.com/office/officeart/2008/layout/VerticalCurvedList"/>
    <dgm:cxn modelId="{891BC31F-B014-4021-9618-F73F298A209E}" type="presParOf" srcId="{4B8DECAF-BFD5-4076-9633-06F951EE05AB}" destId="{4BEDF391-273A-42C5-A5BD-E5FF3D60E5EB}" srcOrd="5" destOrd="0" presId="urn:microsoft.com/office/officeart/2008/layout/VerticalCurvedList"/>
    <dgm:cxn modelId="{2EB4A658-B4D6-49FB-851E-C8C75EAC445C}" type="presParOf" srcId="{4B8DECAF-BFD5-4076-9633-06F951EE05AB}" destId="{7796BB5E-81B6-4F39-8B8F-B9A2457C81F5}" srcOrd="6" destOrd="0" presId="urn:microsoft.com/office/officeart/2008/layout/VerticalCurvedList"/>
    <dgm:cxn modelId="{6FFF28A2-16D6-42C6-9FA4-6C571CB5715B}" type="presParOf" srcId="{7796BB5E-81B6-4F39-8B8F-B9A2457C81F5}" destId="{05C4E05C-3AB9-42D4-A585-C69363388DE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ABA2B6-D12D-41C9-A93A-4ABD8E7FE3F7}" type="doc">
      <dgm:prSet loTypeId="urn:microsoft.com/office/officeart/2005/8/layout/hList7" loCatId="list" qsTypeId="urn:microsoft.com/office/officeart/2005/8/quickstyle/simple1" qsCatId="simple" csTypeId="urn:microsoft.com/office/officeart/2005/8/colors/accent1_2" csCatId="accent1" phldr="1"/>
      <dgm:spPr/>
    </dgm:pt>
    <dgm:pt modelId="{89E00E71-C893-450E-BE63-D9796F182903}">
      <dgm:prSet phldrT="[Text]" custT="1">
        <dgm:style>
          <a:lnRef idx="0">
            <a:schemeClr val="accent5"/>
          </a:lnRef>
          <a:fillRef idx="3">
            <a:schemeClr val="accent5"/>
          </a:fillRef>
          <a:effectRef idx="3">
            <a:schemeClr val="accent5"/>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ea typeface="Tahoma" panose="020B0604030504040204" pitchFamily="34" charset="0"/>
              <a:cs typeface="Arial" panose="020B0604020202020204" pitchFamily="34" charset="0"/>
            </a:rPr>
            <a:t>Three types of APD Provider Trainings</a:t>
          </a:r>
        </a:p>
        <a:p>
          <a:pPr defTabSz="1289050">
            <a:lnSpc>
              <a:spcPct val="90000"/>
            </a:lnSpc>
          </a:pPr>
          <a:endParaRPr lang="en-US" dirty="0"/>
        </a:p>
      </dgm:t>
    </dgm:pt>
    <dgm:pt modelId="{E58E2780-142D-4C45-BC42-76236D54EEA6}" type="parTrans" cxnId="{C41BC188-5629-45E9-96A4-CD635290CE4C}">
      <dgm:prSet/>
      <dgm:spPr/>
      <dgm:t>
        <a:bodyPr/>
        <a:lstStyle/>
        <a:p>
          <a:endParaRPr lang="en-US"/>
        </a:p>
      </dgm:t>
    </dgm:pt>
    <dgm:pt modelId="{4F85FE11-ECBE-49B9-9E1D-C7A8E1B178C5}" type="sibTrans" cxnId="{C41BC188-5629-45E9-96A4-CD635290CE4C}">
      <dgm:prSet/>
      <dgm:spPr/>
      <dgm:t>
        <a:bodyPr/>
        <a:lstStyle/>
        <a:p>
          <a:endParaRPr lang="en-US"/>
        </a:p>
      </dgm:t>
    </dgm:pt>
    <dgm:pt modelId="{35131939-711C-48F8-BC40-AEFBE808602A}" type="pres">
      <dgm:prSet presAssocID="{90ABA2B6-D12D-41C9-A93A-4ABD8E7FE3F7}" presName="Name0" presStyleCnt="0">
        <dgm:presLayoutVars>
          <dgm:dir/>
          <dgm:resizeHandles val="exact"/>
        </dgm:presLayoutVars>
      </dgm:prSet>
      <dgm:spPr/>
    </dgm:pt>
    <dgm:pt modelId="{371BDE8D-1626-4F31-BC8F-DFD608853E32}" type="pres">
      <dgm:prSet presAssocID="{90ABA2B6-D12D-41C9-A93A-4ABD8E7FE3F7}" presName="fgShape" presStyleLbl="fgShp" presStyleIdx="0" presStyleCnt="1"/>
      <dgm:spPr>
        <a:gradFill rotWithShape="0">
          <a:gsLst>
            <a:gs pos="0">
              <a:srgbClr val="DDEBCF"/>
            </a:gs>
            <a:gs pos="50000">
              <a:srgbClr val="9CB86E"/>
            </a:gs>
            <a:gs pos="100000">
              <a:srgbClr val="156B13"/>
            </a:gs>
          </a:gsLst>
          <a:lin ang="5400000" scaled="0"/>
        </a:gradFill>
      </dgm:spPr>
    </dgm:pt>
    <dgm:pt modelId="{5F76ED82-586B-4851-B744-3778B235308C}" type="pres">
      <dgm:prSet presAssocID="{90ABA2B6-D12D-41C9-A93A-4ABD8E7FE3F7}" presName="linComp" presStyleCnt="0"/>
      <dgm:spPr/>
    </dgm:pt>
    <dgm:pt modelId="{9D000D5D-20F2-43AC-9935-8D19369B91BD}" type="pres">
      <dgm:prSet presAssocID="{89E00E71-C893-450E-BE63-D9796F182903}" presName="compNode" presStyleCnt="0"/>
      <dgm:spPr/>
    </dgm:pt>
    <dgm:pt modelId="{8963F717-D31F-4489-BD79-E6BCD2444E93}" type="pres">
      <dgm:prSet presAssocID="{89E00E71-C893-450E-BE63-D9796F182903}" presName="bkgdShape" presStyleLbl="node1" presStyleIdx="0" presStyleCnt="1" custLinFactNeighborX="-98" custLinFactNeighborY="-217"/>
      <dgm:spPr/>
      <dgm:t>
        <a:bodyPr/>
        <a:lstStyle/>
        <a:p>
          <a:endParaRPr lang="en-US"/>
        </a:p>
      </dgm:t>
    </dgm:pt>
    <dgm:pt modelId="{6C6215E7-842E-44DE-8660-CF528D84565F}" type="pres">
      <dgm:prSet presAssocID="{89E00E71-C893-450E-BE63-D9796F182903}" presName="nodeTx" presStyleLbl="node1" presStyleIdx="0" presStyleCnt="1">
        <dgm:presLayoutVars>
          <dgm:bulletEnabled val="1"/>
        </dgm:presLayoutVars>
      </dgm:prSet>
      <dgm:spPr/>
      <dgm:t>
        <a:bodyPr/>
        <a:lstStyle/>
        <a:p>
          <a:endParaRPr lang="en-US"/>
        </a:p>
      </dgm:t>
    </dgm:pt>
    <dgm:pt modelId="{357E4807-04BB-4706-B71F-6D8B8A54D850}" type="pres">
      <dgm:prSet presAssocID="{89E00E71-C893-450E-BE63-D9796F182903}" presName="invisiNode" presStyleLbl="node1" presStyleIdx="0" presStyleCnt="1"/>
      <dgm:spPr/>
    </dgm:pt>
    <dgm:pt modelId="{672C392F-A7E7-43DC-886F-0F73235D3B23}" type="pres">
      <dgm:prSet presAssocID="{89E00E71-C893-450E-BE63-D9796F182903}" presName="imagNode" presStyleLbl="fgImgPlace1" presStyleIdx="0" presStyleCnt="1" custScaleX="209080" custScaleY="162096" custLinFactNeighborX="0" custLinFactNeighborY="29322"/>
      <dgm:spPr>
        <a:blipFill>
          <a:blip xmlns:r="http://schemas.openxmlformats.org/officeDocument/2006/relationships" r:embed="rId1">
            <a:extLst>
              <a:ext uri="{28A0092B-C50C-407E-A947-70E740481C1C}">
                <a14:useLocalDpi xmlns:a14="http://schemas.microsoft.com/office/drawing/2010/main" val="0"/>
              </a:ext>
            </a:extLst>
          </a:blip>
          <a:srcRect/>
          <a:stretch>
            <a:fillRect l="-9000" r="-9000"/>
          </a:stretch>
        </a:blipFill>
      </dgm:spPr>
    </dgm:pt>
  </dgm:ptLst>
  <dgm:cxnLst>
    <dgm:cxn modelId="{DA0A334C-FBCD-4307-BC0A-65E283BC10AF}" type="presOf" srcId="{89E00E71-C893-450E-BE63-D9796F182903}" destId="{6C6215E7-842E-44DE-8660-CF528D84565F}" srcOrd="1" destOrd="0" presId="urn:microsoft.com/office/officeart/2005/8/layout/hList7"/>
    <dgm:cxn modelId="{F588C6C4-EFB5-4F68-8DF1-A2D34A807342}" type="presOf" srcId="{89E00E71-C893-450E-BE63-D9796F182903}" destId="{8963F717-D31F-4489-BD79-E6BCD2444E93}" srcOrd="0" destOrd="0" presId="urn:microsoft.com/office/officeart/2005/8/layout/hList7"/>
    <dgm:cxn modelId="{0A54E2C9-826F-4821-ABE2-49A69FB38DF5}" type="presOf" srcId="{90ABA2B6-D12D-41C9-A93A-4ABD8E7FE3F7}" destId="{35131939-711C-48F8-BC40-AEFBE808602A}" srcOrd="0" destOrd="0" presId="urn:microsoft.com/office/officeart/2005/8/layout/hList7"/>
    <dgm:cxn modelId="{C41BC188-5629-45E9-96A4-CD635290CE4C}" srcId="{90ABA2B6-D12D-41C9-A93A-4ABD8E7FE3F7}" destId="{89E00E71-C893-450E-BE63-D9796F182903}" srcOrd="0" destOrd="0" parTransId="{E58E2780-142D-4C45-BC42-76236D54EEA6}" sibTransId="{4F85FE11-ECBE-49B9-9E1D-C7A8E1B178C5}"/>
    <dgm:cxn modelId="{86FB9252-B257-4E92-897E-6B160DD76015}" type="presParOf" srcId="{35131939-711C-48F8-BC40-AEFBE808602A}" destId="{371BDE8D-1626-4F31-BC8F-DFD608853E32}" srcOrd="0" destOrd="0" presId="urn:microsoft.com/office/officeart/2005/8/layout/hList7"/>
    <dgm:cxn modelId="{820F6B6A-A134-4C79-B713-E851A7CB03E1}" type="presParOf" srcId="{35131939-711C-48F8-BC40-AEFBE808602A}" destId="{5F76ED82-586B-4851-B744-3778B235308C}" srcOrd="1" destOrd="0" presId="urn:microsoft.com/office/officeart/2005/8/layout/hList7"/>
    <dgm:cxn modelId="{E2D5A189-C057-4C89-9024-B17CFE095C14}" type="presParOf" srcId="{5F76ED82-586B-4851-B744-3778B235308C}" destId="{9D000D5D-20F2-43AC-9935-8D19369B91BD}" srcOrd="0" destOrd="0" presId="urn:microsoft.com/office/officeart/2005/8/layout/hList7"/>
    <dgm:cxn modelId="{01E366A6-3801-467C-BC11-17B0847C535D}" type="presParOf" srcId="{9D000D5D-20F2-43AC-9935-8D19369B91BD}" destId="{8963F717-D31F-4489-BD79-E6BCD2444E93}" srcOrd="0" destOrd="0" presId="urn:microsoft.com/office/officeart/2005/8/layout/hList7"/>
    <dgm:cxn modelId="{BD2D0059-47B9-41D7-ABD9-04C11B3D2AC3}" type="presParOf" srcId="{9D000D5D-20F2-43AC-9935-8D19369B91BD}" destId="{6C6215E7-842E-44DE-8660-CF528D84565F}" srcOrd="1" destOrd="0" presId="urn:microsoft.com/office/officeart/2005/8/layout/hList7"/>
    <dgm:cxn modelId="{EF6C04CA-9B9F-41B6-9962-C6E50C87DBE3}" type="presParOf" srcId="{9D000D5D-20F2-43AC-9935-8D19369B91BD}" destId="{357E4807-04BB-4706-B71F-6D8B8A54D850}" srcOrd="2" destOrd="0" presId="urn:microsoft.com/office/officeart/2005/8/layout/hList7"/>
    <dgm:cxn modelId="{4999F8A3-AAF4-4C61-A79C-AF5AD8E7C52F}" type="presParOf" srcId="{9D000D5D-20F2-43AC-9935-8D19369B91BD}" destId="{672C392F-A7E7-43DC-886F-0F73235D3B23}" srcOrd="3" destOrd="0" presId="urn:microsoft.com/office/officeart/2005/8/layout/hList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9435E87-0C03-4923-8C74-3139A486A4E4}" type="doc">
      <dgm:prSet loTypeId="urn:microsoft.com/office/officeart/2008/layout/VerticalCurvedList" loCatId="list" qsTypeId="urn:microsoft.com/office/officeart/2005/8/quickstyle/3d2" qsCatId="3D" csTypeId="urn:microsoft.com/office/officeart/2005/8/colors/colorful1" csCatId="colorful" phldr="1"/>
      <dgm:spPr/>
      <dgm:t>
        <a:bodyPr/>
        <a:lstStyle/>
        <a:p>
          <a:endParaRPr lang="en-US"/>
        </a:p>
      </dgm:t>
    </dgm:pt>
    <dgm:pt modelId="{0AB504F0-FDD0-4591-98D5-E3AB0C768A6F}">
      <dgm:prSet phldrT="[Text]"/>
      <dgm:spPr/>
      <dgm:t>
        <a:bodyPr/>
        <a:lstStyle/>
        <a:p>
          <a:r>
            <a:rPr lang="en-US" dirty="0" smtClean="0">
              <a:latin typeface="Arial" panose="020B0604020202020204" pitchFamily="34" charset="0"/>
              <a:cs typeface="Arial" panose="020B0604020202020204" pitchFamily="34" charset="0"/>
            </a:rPr>
            <a:t>Zero Tolerance</a:t>
          </a:r>
          <a:endParaRPr lang="en-US" dirty="0">
            <a:latin typeface="Arial" panose="020B0604020202020204" pitchFamily="34" charset="0"/>
            <a:cs typeface="Arial" panose="020B0604020202020204" pitchFamily="34" charset="0"/>
          </a:endParaRPr>
        </a:p>
      </dgm:t>
    </dgm:pt>
    <dgm:pt modelId="{EEC8DBE7-809A-4397-99DE-72B5FDDC180B}" type="parTrans" cxnId="{CB22D91A-79E8-4C2D-86D9-FB0D07E2F321}">
      <dgm:prSet/>
      <dgm:spPr/>
      <dgm:t>
        <a:bodyPr/>
        <a:lstStyle/>
        <a:p>
          <a:endParaRPr lang="en-US"/>
        </a:p>
      </dgm:t>
    </dgm:pt>
    <dgm:pt modelId="{FCCFA19D-493F-45DB-B91F-22B589511889}" type="sibTrans" cxnId="{CB22D91A-79E8-4C2D-86D9-FB0D07E2F321}">
      <dgm:prSet/>
      <dgm:spPr/>
      <dgm:t>
        <a:bodyPr/>
        <a:lstStyle/>
        <a:p>
          <a:endParaRPr lang="en-US"/>
        </a:p>
      </dgm:t>
    </dgm:pt>
    <dgm:pt modelId="{0E48410E-E7CE-4455-810B-CB35F457A8DD}">
      <dgm:prSet phldrT="[Text]"/>
      <dgm:spPr/>
      <dgm:t>
        <a:bodyPr/>
        <a:lstStyle/>
        <a:p>
          <a:r>
            <a:rPr lang="en-US" dirty="0" smtClean="0">
              <a:latin typeface="Arial" panose="020B0604020202020204" pitchFamily="34" charset="0"/>
              <a:cs typeface="Arial" panose="020B0604020202020204" pitchFamily="34" charset="0"/>
            </a:rPr>
            <a:t>Direct Care Core Competencies</a:t>
          </a:r>
          <a:endParaRPr lang="en-US" dirty="0">
            <a:latin typeface="Arial" panose="020B0604020202020204" pitchFamily="34" charset="0"/>
            <a:cs typeface="Arial" panose="020B0604020202020204" pitchFamily="34" charset="0"/>
          </a:endParaRPr>
        </a:p>
      </dgm:t>
    </dgm:pt>
    <dgm:pt modelId="{EA6F77B5-70D9-4DA4-B2D4-A33571F32CD0}" type="parTrans" cxnId="{EF381157-418F-4A93-8FD0-C2783DE55B1B}">
      <dgm:prSet/>
      <dgm:spPr/>
      <dgm:t>
        <a:bodyPr/>
        <a:lstStyle/>
        <a:p>
          <a:endParaRPr lang="en-US"/>
        </a:p>
      </dgm:t>
    </dgm:pt>
    <dgm:pt modelId="{6E5D0E3E-124B-4568-8E3F-CDBACDA65E54}" type="sibTrans" cxnId="{EF381157-418F-4A93-8FD0-C2783DE55B1B}">
      <dgm:prSet/>
      <dgm:spPr/>
      <dgm:t>
        <a:bodyPr/>
        <a:lstStyle/>
        <a:p>
          <a:endParaRPr lang="en-US"/>
        </a:p>
      </dgm:t>
    </dgm:pt>
    <dgm:pt modelId="{FC14223D-FA73-4F4B-8993-4E7C7C745848}">
      <dgm:prSet phldrT="[Text]"/>
      <dgm:spPr/>
      <dgm:t>
        <a:bodyPr/>
        <a:lstStyle/>
        <a:p>
          <a:r>
            <a:rPr lang="en-US" dirty="0" smtClean="0">
              <a:latin typeface="Arial" panose="020B0604020202020204" pitchFamily="34" charset="0"/>
              <a:cs typeface="Arial" panose="020B0604020202020204" pitchFamily="34" charset="0"/>
            </a:rPr>
            <a:t>HIPAA</a:t>
          </a:r>
          <a:endParaRPr lang="en-US" dirty="0">
            <a:latin typeface="Arial" panose="020B0604020202020204" pitchFamily="34" charset="0"/>
            <a:cs typeface="Arial" panose="020B0604020202020204" pitchFamily="34" charset="0"/>
          </a:endParaRPr>
        </a:p>
      </dgm:t>
    </dgm:pt>
    <dgm:pt modelId="{04A1835A-3906-40F4-B026-1FB219719A1D}" type="parTrans" cxnId="{7690FF7A-AE41-46EC-8581-ED18AF23C107}">
      <dgm:prSet/>
      <dgm:spPr/>
      <dgm:t>
        <a:bodyPr/>
        <a:lstStyle/>
        <a:p>
          <a:endParaRPr lang="en-US"/>
        </a:p>
      </dgm:t>
    </dgm:pt>
    <dgm:pt modelId="{75CB98B0-35A7-46F9-B2E3-03FEE0E10472}" type="sibTrans" cxnId="{7690FF7A-AE41-46EC-8581-ED18AF23C107}">
      <dgm:prSet/>
      <dgm:spPr/>
      <dgm:t>
        <a:bodyPr/>
        <a:lstStyle/>
        <a:p>
          <a:endParaRPr lang="en-US"/>
        </a:p>
      </dgm:t>
    </dgm:pt>
    <dgm:pt modelId="{649B6A9E-3322-41B0-8E71-F5DD295239CE}" type="pres">
      <dgm:prSet presAssocID="{D9435E87-0C03-4923-8C74-3139A486A4E4}" presName="Name0" presStyleCnt="0">
        <dgm:presLayoutVars>
          <dgm:chMax val="7"/>
          <dgm:chPref val="7"/>
          <dgm:dir/>
        </dgm:presLayoutVars>
      </dgm:prSet>
      <dgm:spPr/>
      <dgm:t>
        <a:bodyPr/>
        <a:lstStyle/>
        <a:p>
          <a:endParaRPr lang="en-US"/>
        </a:p>
      </dgm:t>
    </dgm:pt>
    <dgm:pt modelId="{4B8DECAF-BFD5-4076-9633-06F951EE05AB}" type="pres">
      <dgm:prSet presAssocID="{D9435E87-0C03-4923-8C74-3139A486A4E4}" presName="Name1" presStyleCnt="0"/>
      <dgm:spPr/>
    </dgm:pt>
    <dgm:pt modelId="{0213CE3A-24C7-4340-B303-CA387B4ED741}" type="pres">
      <dgm:prSet presAssocID="{D9435E87-0C03-4923-8C74-3139A486A4E4}" presName="cycle" presStyleCnt="0"/>
      <dgm:spPr/>
    </dgm:pt>
    <dgm:pt modelId="{797F1221-4EEA-471F-AB80-836DD67009C3}" type="pres">
      <dgm:prSet presAssocID="{D9435E87-0C03-4923-8C74-3139A486A4E4}" presName="srcNode" presStyleLbl="node1" presStyleIdx="0" presStyleCnt="3"/>
      <dgm:spPr/>
    </dgm:pt>
    <dgm:pt modelId="{74729066-C94F-4DFF-BA89-5F3A92352561}" type="pres">
      <dgm:prSet presAssocID="{D9435E87-0C03-4923-8C74-3139A486A4E4}" presName="conn" presStyleLbl="parChTrans1D2" presStyleIdx="0" presStyleCnt="1"/>
      <dgm:spPr/>
      <dgm:t>
        <a:bodyPr/>
        <a:lstStyle/>
        <a:p>
          <a:endParaRPr lang="en-US"/>
        </a:p>
      </dgm:t>
    </dgm:pt>
    <dgm:pt modelId="{299CC4E0-9190-404D-B7CC-D40DBE0F8E5A}" type="pres">
      <dgm:prSet presAssocID="{D9435E87-0C03-4923-8C74-3139A486A4E4}" presName="extraNode" presStyleLbl="node1" presStyleIdx="0" presStyleCnt="3"/>
      <dgm:spPr/>
    </dgm:pt>
    <dgm:pt modelId="{9877CCBF-3797-429D-AF8B-E96C8E564E80}" type="pres">
      <dgm:prSet presAssocID="{D9435E87-0C03-4923-8C74-3139A486A4E4}" presName="dstNode" presStyleLbl="node1" presStyleIdx="0" presStyleCnt="3"/>
      <dgm:spPr/>
    </dgm:pt>
    <dgm:pt modelId="{C2DA898C-1045-466F-95BE-C385AD85F267}" type="pres">
      <dgm:prSet presAssocID="{0AB504F0-FDD0-4591-98D5-E3AB0C768A6F}" presName="text_1" presStyleLbl="node1" presStyleIdx="0" presStyleCnt="3">
        <dgm:presLayoutVars>
          <dgm:bulletEnabled val="1"/>
        </dgm:presLayoutVars>
      </dgm:prSet>
      <dgm:spPr/>
      <dgm:t>
        <a:bodyPr/>
        <a:lstStyle/>
        <a:p>
          <a:endParaRPr lang="en-US"/>
        </a:p>
      </dgm:t>
    </dgm:pt>
    <dgm:pt modelId="{B99486A2-8CB8-4F81-9349-BF0A5FB30079}" type="pres">
      <dgm:prSet presAssocID="{0AB504F0-FDD0-4591-98D5-E3AB0C768A6F}" presName="accent_1" presStyleCnt="0"/>
      <dgm:spPr/>
    </dgm:pt>
    <dgm:pt modelId="{F2B87BA4-FE85-4218-BD42-FBB21C7DB57D}" type="pres">
      <dgm:prSet presAssocID="{0AB504F0-FDD0-4591-98D5-E3AB0C768A6F}" presName="accentRepeatNode" presStyleLbl="solidFgAcc1" presStyleIdx="0" presStyleCnt="3"/>
      <dgm:spPr/>
      <dgm:t>
        <a:bodyPr/>
        <a:lstStyle/>
        <a:p>
          <a:endParaRPr lang="en-US"/>
        </a:p>
      </dgm:t>
    </dgm:pt>
    <dgm:pt modelId="{3AECD317-C343-46CA-9C4B-C0EB05FD030F}" type="pres">
      <dgm:prSet presAssocID="{0E48410E-E7CE-4455-810B-CB35F457A8DD}" presName="text_2" presStyleLbl="node1" presStyleIdx="1" presStyleCnt="3">
        <dgm:presLayoutVars>
          <dgm:bulletEnabled val="1"/>
        </dgm:presLayoutVars>
      </dgm:prSet>
      <dgm:spPr/>
      <dgm:t>
        <a:bodyPr/>
        <a:lstStyle/>
        <a:p>
          <a:endParaRPr lang="en-US"/>
        </a:p>
      </dgm:t>
    </dgm:pt>
    <dgm:pt modelId="{58B743F8-DE88-4785-AF0C-78CDFACC4A04}" type="pres">
      <dgm:prSet presAssocID="{0E48410E-E7CE-4455-810B-CB35F457A8DD}" presName="accent_2" presStyleCnt="0"/>
      <dgm:spPr/>
    </dgm:pt>
    <dgm:pt modelId="{3480D12B-88A9-4A8A-A1A6-AE00E32DB89B}" type="pres">
      <dgm:prSet presAssocID="{0E48410E-E7CE-4455-810B-CB35F457A8DD}" presName="accentRepeatNode" presStyleLbl="solidFgAcc1" presStyleIdx="1" presStyleCnt="3"/>
      <dgm:spPr/>
    </dgm:pt>
    <dgm:pt modelId="{4BEDF391-273A-42C5-A5BD-E5FF3D60E5EB}" type="pres">
      <dgm:prSet presAssocID="{FC14223D-FA73-4F4B-8993-4E7C7C745848}" presName="text_3" presStyleLbl="node1" presStyleIdx="2" presStyleCnt="3">
        <dgm:presLayoutVars>
          <dgm:bulletEnabled val="1"/>
        </dgm:presLayoutVars>
      </dgm:prSet>
      <dgm:spPr/>
      <dgm:t>
        <a:bodyPr/>
        <a:lstStyle/>
        <a:p>
          <a:endParaRPr lang="en-US"/>
        </a:p>
      </dgm:t>
    </dgm:pt>
    <dgm:pt modelId="{7796BB5E-81B6-4F39-8B8F-B9A2457C81F5}" type="pres">
      <dgm:prSet presAssocID="{FC14223D-FA73-4F4B-8993-4E7C7C745848}" presName="accent_3" presStyleCnt="0"/>
      <dgm:spPr/>
    </dgm:pt>
    <dgm:pt modelId="{05C4E05C-3AB9-42D4-A585-C69363388DE6}" type="pres">
      <dgm:prSet presAssocID="{FC14223D-FA73-4F4B-8993-4E7C7C745848}" presName="accentRepeatNode" presStyleLbl="solidFgAcc1" presStyleIdx="2" presStyleCnt="3"/>
      <dgm:spPr/>
    </dgm:pt>
  </dgm:ptLst>
  <dgm:cxnLst>
    <dgm:cxn modelId="{765F6700-B5F9-4F46-BE32-8D69D7FC077F}" type="presOf" srcId="{D9435E87-0C03-4923-8C74-3139A486A4E4}" destId="{649B6A9E-3322-41B0-8E71-F5DD295239CE}" srcOrd="0" destOrd="0" presId="urn:microsoft.com/office/officeart/2008/layout/VerticalCurvedList"/>
    <dgm:cxn modelId="{A3CCA83A-E530-49CD-A8D0-77BC5ACE01F3}" type="presOf" srcId="{FCCFA19D-493F-45DB-B91F-22B589511889}" destId="{74729066-C94F-4DFF-BA89-5F3A92352561}" srcOrd="0" destOrd="0" presId="urn:microsoft.com/office/officeart/2008/layout/VerticalCurvedList"/>
    <dgm:cxn modelId="{200911B3-56AC-4494-90E4-9CA6D50A60E8}" type="presOf" srcId="{0E48410E-E7CE-4455-810B-CB35F457A8DD}" destId="{3AECD317-C343-46CA-9C4B-C0EB05FD030F}" srcOrd="0" destOrd="0" presId="urn:microsoft.com/office/officeart/2008/layout/VerticalCurvedList"/>
    <dgm:cxn modelId="{E7D7061D-EDCD-44B2-A7CF-D37F337263C6}" type="presOf" srcId="{FC14223D-FA73-4F4B-8993-4E7C7C745848}" destId="{4BEDF391-273A-42C5-A5BD-E5FF3D60E5EB}" srcOrd="0" destOrd="0" presId="urn:microsoft.com/office/officeart/2008/layout/VerticalCurvedList"/>
    <dgm:cxn modelId="{7690FF7A-AE41-46EC-8581-ED18AF23C107}" srcId="{D9435E87-0C03-4923-8C74-3139A486A4E4}" destId="{FC14223D-FA73-4F4B-8993-4E7C7C745848}" srcOrd="2" destOrd="0" parTransId="{04A1835A-3906-40F4-B026-1FB219719A1D}" sibTransId="{75CB98B0-35A7-46F9-B2E3-03FEE0E10472}"/>
    <dgm:cxn modelId="{57CF4E30-D61F-45AA-AE9E-2F65FC5B745F}" type="presOf" srcId="{0AB504F0-FDD0-4591-98D5-E3AB0C768A6F}" destId="{C2DA898C-1045-466F-95BE-C385AD85F267}" srcOrd="0" destOrd="0" presId="urn:microsoft.com/office/officeart/2008/layout/VerticalCurvedList"/>
    <dgm:cxn modelId="{CB22D91A-79E8-4C2D-86D9-FB0D07E2F321}" srcId="{D9435E87-0C03-4923-8C74-3139A486A4E4}" destId="{0AB504F0-FDD0-4591-98D5-E3AB0C768A6F}" srcOrd="0" destOrd="0" parTransId="{EEC8DBE7-809A-4397-99DE-72B5FDDC180B}" sibTransId="{FCCFA19D-493F-45DB-B91F-22B589511889}"/>
    <dgm:cxn modelId="{EF381157-418F-4A93-8FD0-C2783DE55B1B}" srcId="{D9435E87-0C03-4923-8C74-3139A486A4E4}" destId="{0E48410E-E7CE-4455-810B-CB35F457A8DD}" srcOrd="1" destOrd="0" parTransId="{EA6F77B5-70D9-4DA4-B2D4-A33571F32CD0}" sibTransId="{6E5D0E3E-124B-4568-8E3F-CDBACDA65E54}"/>
    <dgm:cxn modelId="{ACFC96A9-06E8-4608-BC03-110C821F7432}" type="presParOf" srcId="{649B6A9E-3322-41B0-8E71-F5DD295239CE}" destId="{4B8DECAF-BFD5-4076-9633-06F951EE05AB}" srcOrd="0" destOrd="0" presId="urn:microsoft.com/office/officeart/2008/layout/VerticalCurvedList"/>
    <dgm:cxn modelId="{32442902-40CB-4A8A-B93A-97E22A6F7E72}" type="presParOf" srcId="{4B8DECAF-BFD5-4076-9633-06F951EE05AB}" destId="{0213CE3A-24C7-4340-B303-CA387B4ED741}" srcOrd="0" destOrd="0" presId="urn:microsoft.com/office/officeart/2008/layout/VerticalCurvedList"/>
    <dgm:cxn modelId="{D77BB2AA-2759-4795-A51A-EA8A702E004E}" type="presParOf" srcId="{0213CE3A-24C7-4340-B303-CA387B4ED741}" destId="{797F1221-4EEA-471F-AB80-836DD67009C3}" srcOrd="0" destOrd="0" presId="urn:microsoft.com/office/officeart/2008/layout/VerticalCurvedList"/>
    <dgm:cxn modelId="{4AE95E46-505C-4328-8E7A-95C3E0446ABC}" type="presParOf" srcId="{0213CE3A-24C7-4340-B303-CA387B4ED741}" destId="{74729066-C94F-4DFF-BA89-5F3A92352561}" srcOrd="1" destOrd="0" presId="urn:microsoft.com/office/officeart/2008/layout/VerticalCurvedList"/>
    <dgm:cxn modelId="{AA433E26-3366-461B-8389-B8BA5C3FF968}" type="presParOf" srcId="{0213CE3A-24C7-4340-B303-CA387B4ED741}" destId="{299CC4E0-9190-404D-B7CC-D40DBE0F8E5A}" srcOrd="2" destOrd="0" presId="urn:microsoft.com/office/officeart/2008/layout/VerticalCurvedList"/>
    <dgm:cxn modelId="{5DA0C7C5-9AD3-4730-AB1C-3B3F110F23A8}" type="presParOf" srcId="{0213CE3A-24C7-4340-B303-CA387B4ED741}" destId="{9877CCBF-3797-429D-AF8B-E96C8E564E80}" srcOrd="3" destOrd="0" presId="urn:microsoft.com/office/officeart/2008/layout/VerticalCurvedList"/>
    <dgm:cxn modelId="{17559644-CF36-4D1C-9AD7-FBF5C1B6642A}" type="presParOf" srcId="{4B8DECAF-BFD5-4076-9633-06F951EE05AB}" destId="{C2DA898C-1045-466F-95BE-C385AD85F267}" srcOrd="1" destOrd="0" presId="urn:microsoft.com/office/officeart/2008/layout/VerticalCurvedList"/>
    <dgm:cxn modelId="{D6474FA5-0FBB-4012-8519-ED21B8993302}" type="presParOf" srcId="{4B8DECAF-BFD5-4076-9633-06F951EE05AB}" destId="{B99486A2-8CB8-4F81-9349-BF0A5FB30079}" srcOrd="2" destOrd="0" presId="urn:microsoft.com/office/officeart/2008/layout/VerticalCurvedList"/>
    <dgm:cxn modelId="{29BE298F-2C05-4D87-88EA-2B336F3DE2F4}" type="presParOf" srcId="{B99486A2-8CB8-4F81-9349-BF0A5FB30079}" destId="{F2B87BA4-FE85-4218-BD42-FBB21C7DB57D}" srcOrd="0" destOrd="0" presId="urn:microsoft.com/office/officeart/2008/layout/VerticalCurvedList"/>
    <dgm:cxn modelId="{1B9B4BF6-654E-48EB-9A5E-8D97BCBB4AE0}" type="presParOf" srcId="{4B8DECAF-BFD5-4076-9633-06F951EE05AB}" destId="{3AECD317-C343-46CA-9C4B-C0EB05FD030F}" srcOrd="3" destOrd="0" presId="urn:microsoft.com/office/officeart/2008/layout/VerticalCurvedList"/>
    <dgm:cxn modelId="{3CB79035-A8B7-4FE7-AA44-5CD43DB1AF73}" type="presParOf" srcId="{4B8DECAF-BFD5-4076-9633-06F951EE05AB}" destId="{58B743F8-DE88-4785-AF0C-78CDFACC4A04}" srcOrd="4" destOrd="0" presId="urn:microsoft.com/office/officeart/2008/layout/VerticalCurvedList"/>
    <dgm:cxn modelId="{9D49D455-CF58-456E-B2C9-68B234E9CF9F}" type="presParOf" srcId="{58B743F8-DE88-4785-AF0C-78CDFACC4A04}" destId="{3480D12B-88A9-4A8A-A1A6-AE00E32DB89B}" srcOrd="0" destOrd="0" presId="urn:microsoft.com/office/officeart/2008/layout/VerticalCurvedList"/>
    <dgm:cxn modelId="{DDA299FC-2FC3-453C-B9BB-9A9973DB0975}" type="presParOf" srcId="{4B8DECAF-BFD5-4076-9633-06F951EE05AB}" destId="{4BEDF391-273A-42C5-A5BD-E5FF3D60E5EB}" srcOrd="5" destOrd="0" presId="urn:microsoft.com/office/officeart/2008/layout/VerticalCurvedList"/>
    <dgm:cxn modelId="{C325ED58-3C6F-411E-8343-605179D38FAB}" type="presParOf" srcId="{4B8DECAF-BFD5-4076-9633-06F951EE05AB}" destId="{7796BB5E-81B6-4F39-8B8F-B9A2457C81F5}" srcOrd="6" destOrd="0" presId="urn:microsoft.com/office/officeart/2008/layout/VerticalCurvedList"/>
    <dgm:cxn modelId="{5FD63C59-8EE0-4DEB-8667-6A750B094944}" type="presParOf" srcId="{7796BB5E-81B6-4F39-8B8F-B9A2457C81F5}" destId="{05C4E05C-3AB9-42D4-A585-C69363388DE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CB83214-7227-4882-8470-0A305D3B3D76}">
      <dgm:prSet custT="1"/>
      <dgm:spPr>
        <a:solidFill>
          <a:srgbClr val="00A0AF"/>
        </a:solidFill>
        <a:ln>
          <a:solidFill>
            <a:srgbClr val="92D050"/>
          </a:solidFill>
        </a:ln>
      </dgm:spPr>
      <dgm:t>
        <a:bodyPr/>
        <a:lstStyle/>
        <a:p>
          <a:pPr rtl="0"/>
          <a:r>
            <a:rPr lang="en-US" sz="2400" b="1" dirty="0" smtClean="0">
              <a:latin typeface="Arial" panose="020B0604020202020204" pitchFamily="34" charset="0"/>
              <a:cs typeface="Arial" panose="020B0604020202020204" pitchFamily="34" charset="0"/>
            </a:rPr>
            <a:t>APD Training Analysis: </a:t>
          </a:r>
          <a:endParaRPr lang="en-US" sz="2400" dirty="0">
            <a:latin typeface="Arial" panose="020B0604020202020204" pitchFamily="34" charset="0"/>
            <a:cs typeface="Arial" panose="020B0604020202020204" pitchFamily="34" charset="0"/>
          </a:endParaRPr>
        </a:p>
      </dgm:t>
    </dgm:pt>
    <dgm:pt modelId="{CE12AD51-C7AC-4C8D-8E70-FF1DB5A3A835}" type="parTrans" cxnId="{4A5CDF7A-079B-4843-B25E-885066E6BD97}">
      <dgm:prSet/>
      <dgm:spPr/>
      <dgm:t>
        <a:bodyPr/>
        <a:lstStyle/>
        <a:p>
          <a:endParaRPr lang="en-US"/>
        </a:p>
      </dgm:t>
    </dgm:pt>
    <dgm:pt modelId="{30771FE0-89FF-4821-9503-00F53C59D6FE}" type="sibTrans" cxnId="{4A5CDF7A-079B-4843-B25E-885066E6BD97}">
      <dgm:prSet/>
      <dgm:spPr/>
      <dgm:t>
        <a:bodyPr/>
        <a:lstStyle/>
        <a:p>
          <a:endParaRPr lang="en-US"/>
        </a:p>
      </dgm:t>
    </dgm:pt>
    <dgm:pt modelId="{D84B6B6D-8AC6-460D-B04B-52F4EC171AF6}">
      <dgm:prSet custT="1"/>
      <dgm:spPr>
        <a:solidFill>
          <a:srgbClr val="00CCFF">
            <a:alpha val="41176"/>
          </a:srgbClr>
        </a:solidFill>
      </dgm:spPr>
      <dgm:t>
        <a:bodyPr/>
        <a:lstStyle/>
        <a:p>
          <a:pPr rtl="0">
            <a:lnSpc>
              <a:spcPct val="100000"/>
            </a:lnSpc>
            <a:spcBef>
              <a:spcPts val="504"/>
            </a:spcBef>
          </a:pPr>
          <a:r>
            <a:rPr lang="en-US" sz="2800" dirty="0" smtClean="0">
              <a:latin typeface="Arial" panose="020B0604020202020204" pitchFamily="34" charset="0"/>
              <a:ea typeface="Tahoma" panose="020B0604030504040204" pitchFamily="34" charset="0"/>
              <a:cs typeface="Arial" panose="020B0604020202020204" pitchFamily="34" charset="0"/>
            </a:rPr>
            <a:t>Strengths </a:t>
          </a:r>
          <a:endParaRPr lang="en-US" sz="2800" dirty="0">
            <a:latin typeface="Arial" panose="020B0604020202020204" pitchFamily="34" charset="0"/>
            <a:ea typeface="Tahoma" panose="020B0604030504040204" pitchFamily="34" charset="0"/>
            <a:cs typeface="Arial" panose="020B0604020202020204" pitchFamily="34" charset="0"/>
          </a:endParaRPr>
        </a:p>
      </dgm:t>
    </dgm:pt>
    <dgm:pt modelId="{9DA39079-11F8-43E8-8193-6660212A54EC}" type="parTrans" cxnId="{E71B43ED-1796-4E5B-AAB5-2FF0B861A711}">
      <dgm:prSet/>
      <dgm:spPr/>
      <dgm:t>
        <a:bodyPr/>
        <a:lstStyle/>
        <a:p>
          <a:endParaRPr lang="en-US"/>
        </a:p>
      </dgm:t>
    </dgm:pt>
    <dgm:pt modelId="{3DD2438F-19F9-4527-A17F-134DC9E05342}" type="sibTrans" cxnId="{E71B43ED-1796-4E5B-AAB5-2FF0B861A711}">
      <dgm:prSet/>
      <dgm:spPr/>
      <dgm:t>
        <a:bodyPr/>
        <a:lstStyle/>
        <a:p>
          <a:endParaRPr lang="en-US"/>
        </a:p>
      </dgm:t>
    </dgm:pt>
    <dgm:pt modelId="{18C67D38-CE5F-4040-9646-89B2207F17C1}">
      <dgm:prSet custT="1"/>
      <dgm:spPr>
        <a:solidFill>
          <a:srgbClr val="00CCFF">
            <a:alpha val="41176"/>
          </a:srgbClr>
        </a:solidFill>
      </dgm:spPr>
      <dgm:t>
        <a:bodyPr/>
        <a:lstStyle/>
        <a:p>
          <a:pPr rtl="0">
            <a:lnSpc>
              <a:spcPct val="100000"/>
            </a:lnSpc>
            <a:spcBef>
              <a:spcPts val="504"/>
            </a:spcBef>
          </a:pPr>
          <a:r>
            <a:rPr lang="en-US" sz="2800" dirty="0" smtClean="0">
              <a:latin typeface="Arial" panose="020B0604020202020204" pitchFamily="34" charset="0"/>
              <a:ea typeface="Tahoma" panose="020B0604030504040204" pitchFamily="34" charset="0"/>
              <a:cs typeface="Arial" panose="020B0604020202020204" pitchFamily="34" charset="0"/>
            </a:rPr>
            <a:t>Weaknesses, and</a:t>
          </a:r>
          <a:endParaRPr lang="en-US" sz="2800" dirty="0">
            <a:latin typeface="Arial" panose="020B0604020202020204" pitchFamily="34" charset="0"/>
            <a:ea typeface="Tahoma" panose="020B0604030504040204" pitchFamily="34" charset="0"/>
            <a:cs typeface="Arial" panose="020B0604020202020204" pitchFamily="34" charset="0"/>
          </a:endParaRPr>
        </a:p>
      </dgm:t>
    </dgm:pt>
    <dgm:pt modelId="{96A55E1D-081F-409B-99C4-31B8E90A6CC8}" type="parTrans" cxnId="{4822A201-E52B-4FFF-8FED-2317654C0D76}">
      <dgm:prSet/>
      <dgm:spPr/>
      <dgm:t>
        <a:bodyPr/>
        <a:lstStyle/>
        <a:p>
          <a:endParaRPr lang="en-US"/>
        </a:p>
      </dgm:t>
    </dgm:pt>
    <dgm:pt modelId="{3B78A687-0248-444E-9127-C93FFD198758}" type="sibTrans" cxnId="{4822A201-E52B-4FFF-8FED-2317654C0D76}">
      <dgm:prSet/>
      <dgm:spPr/>
      <dgm:t>
        <a:bodyPr/>
        <a:lstStyle/>
        <a:p>
          <a:endParaRPr lang="en-US"/>
        </a:p>
      </dgm:t>
    </dgm:pt>
    <dgm:pt modelId="{FDE188CB-7832-43FE-BBD2-52AFE680A6A4}">
      <dgm:prSet custT="1"/>
      <dgm:spPr>
        <a:solidFill>
          <a:srgbClr val="00CCFF">
            <a:alpha val="41176"/>
          </a:srgbClr>
        </a:solidFill>
      </dgm:spPr>
      <dgm:t>
        <a:bodyPr/>
        <a:lstStyle/>
        <a:p>
          <a:pPr rtl="0">
            <a:lnSpc>
              <a:spcPct val="100000"/>
            </a:lnSpc>
            <a:spcBef>
              <a:spcPts val="504"/>
            </a:spcBef>
          </a:pPr>
          <a:r>
            <a:rPr lang="en-US" sz="2800" dirty="0" smtClean="0">
              <a:latin typeface="Arial" panose="020B0604020202020204" pitchFamily="34" charset="0"/>
              <a:ea typeface="Tahoma" panose="020B0604030504040204" pitchFamily="34" charset="0"/>
              <a:cs typeface="Arial" panose="020B0604020202020204" pitchFamily="34" charset="0"/>
            </a:rPr>
            <a:t>Opportunities</a:t>
          </a:r>
          <a:endParaRPr lang="en-US" sz="2800" dirty="0">
            <a:latin typeface="Arial" panose="020B0604020202020204" pitchFamily="34" charset="0"/>
            <a:ea typeface="Tahoma" panose="020B0604030504040204" pitchFamily="34" charset="0"/>
            <a:cs typeface="Arial" panose="020B0604020202020204" pitchFamily="34" charset="0"/>
          </a:endParaRPr>
        </a:p>
      </dgm:t>
    </dgm:pt>
    <dgm:pt modelId="{736F0FE8-B064-41CB-8FD8-2ED93625D6FD}" type="parTrans" cxnId="{1F5E2741-AAF8-47CB-8E06-CD6A97DF4618}">
      <dgm:prSet/>
      <dgm:spPr/>
      <dgm:t>
        <a:bodyPr/>
        <a:lstStyle/>
        <a:p>
          <a:endParaRPr lang="en-US"/>
        </a:p>
      </dgm:t>
    </dgm:pt>
    <dgm:pt modelId="{800FB1EE-103F-4D58-B63E-D9E54C8BFB55}" type="sibTrans" cxnId="{1F5E2741-AAF8-47CB-8E06-CD6A97DF4618}">
      <dgm:prSet/>
      <dgm:spPr/>
      <dgm:t>
        <a:bodyPr/>
        <a:lstStyle/>
        <a:p>
          <a:endParaRPr lang="en-US"/>
        </a:p>
      </dgm:t>
    </dgm:pt>
    <dgm:pt modelId="{BF5674BB-AC73-447F-BA62-8A69AD2DBD7F}">
      <dgm:prSet custT="1"/>
      <dgm:spPr>
        <a:solidFill>
          <a:srgbClr val="00A0AF"/>
        </a:solidFill>
        <a:ln>
          <a:solidFill>
            <a:srgbClr val="92D050"/>
          </a:solidFill>
        </a:ln>
      </dgm:spPr>
      <dgm:t>
        <a:bodyPr/>
        <a:lstStyle/>
        <a:p>
          <a:pPr rtl="0"/>
          <a:r>
            <a:rPr lang="en-US" sz="2400" b="0" dirty="0" smtClean="0">
              <a:latin typeface="Arial" panose="020B0604020202020204" pitchFamily="34" charset="0"/>
              <a:cs typeface="Arial" panose="020B0604020202020204" pitchFamily="34" charset="0"/>
            </a:rPr>
            <a:t>APD Training Solutions: Closes the GAPS</a:t>
          </a:r>
          <a:endParaRPr lang="en-US" sz="2400" b="0" dirty="0">
            <a:latin typeface="Arial" panose="020B0604020202020204" pitchFamily="34" charset="0"/>
            <a:cs typeface="Arial" panose="020B0604020202020204" pitchFamily="34" charset="0"/>
          </a:endParaRP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8522AC0C-EAB0-4520-B8F6-65327FE5F5A2}">
      <dgm:prSet/>
      <dgm:spPr>
        <a:solidFill>
          <a:srgbClr val="00CCFF">
            <a:alpha val="90000"/>
          </a:srgbClr>
        </a:solidFill>
      </dgm:spPr>
      <dgm:t>
        <a:bodyPr/>
        <a:lstStyle/>
        <a:p>
          <a:pPr rtl="0"/>
          <a:r>
            <a:rPr lang="en-US" dirty="0" smtClean="0">
              <a:latin typeface="Arial" panose="020B0604020202020204" pitchFamily="34" charset="0"/>
              <a:ea typeface="Tahoma" panose="020B0604030504040204" pitchFamily="34" charset="0"/>
              <a:cs typeface="Arial" panose="020B0604020202020204" pitchFamily="34" charset="0"/>
            </a:rPr>
            <a:t>Encouraging</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99BFA6EE-BCA2-477F-BF8B-CAD0F280FBAF}" type="parTrans" cxnId="{F8D34CE4-9B72-4FFD-9ED0-3E4A72AD3973}">
      <dgm:prSet/>
      <dgm:spPr/>
      <dgm:t>
        <a:bodyPr/>
        <a:lstStyle/>
        <a:p>
          <a:endParaRPr lang="en-US"/>
        </a:p>
      </dgm:t>
    </dgm:pt>
    <dgm:pt modelId="{67D445B4-1597-4C86-B9A1-8D6162629517}" type="sibTrans" cxnId="{F8D34CE4-9B72-4FFD-9ED0-3E4A72AD3973}">
      <dgm:prSet/>
      <dgm:spPr/>
      <dgm:t>
        <a:bodyPr/>
        <a:lstStyle/>
        <a:p>
          <a:endParaRPr lang="en-US"/>
        </a:p>
      </dgm:t>
    </dgm:pt>
    <dgm:pt modelId="{8CE953D1-05A5-4A9D-A23D-B7E6EB0F9C7B}">
      <dgm:prSet/>
      <dgm:spPr>
        <a:solidFill>
          <a:srgbClr val="00CCFF">
            <a:alpha val="90000"/>
          </a:srgbClr>
        </a:solidFill>
      </dgm:spPr>
      <dgm:t>
        <a:bodyPr/>
        <a:lstStyle/>
        <a:p>
          <a:pPr rtl="0"/>
          <a:r>
            <a:rPr lang="en-US" dirty="0" smtClean="0">
              <a:latin typeface="Arial" panose="020B0604020202020204" pitchFamily="34" charset="0"/>
              <a:ea typeface="Tahoma" panose="020B0604030504040204" pitchFamily="34" charset="0"/>
              <a:cs typeface="Arial" panose="020B0604020202020204" pitchFamily="34" charset="0"/>
            </a:rPr>
            <a:t>Enabling</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0391C0E0-3695-40A6-A153-23E22C43228F}" type="parTrans" cxnId="{5B32E028-77B6-4A47-9748-3D03A32EBB37}">
      <dgm:prSet/>
      <dgm:spPr/>
      <dgm:t>
        <a:bodyPr/>
        <a:lstStyle/>
        <a:p>
          <a:endParaRPr lang="en-US"/>
        </a:p>
      </dgm:t>
    </dgm:pt>
    <dgm:pt modelId="{12F5B88F-F658-4AC0-A046-20F3208C2808}" type="sibTrans" cxnId="{5B32E028-77B6-4A47-9748-3D03A32EBB37}">
      <dgm:prSet/>
      <dgm:spPr/>
      <dgm:t>
        <a:bodyPr/>
        <a:lstStyle/>
        <a:p>
          <a:endParaRPr lang="en-US"/>
        </a:p>
      </dgm:t>
    </dgm:pt>
    <dgm:pt modelId="{B07D1A81-6FCC-414D-A592-A61363C07DA0}">
      <dgm:prSet/>
      <dgm:spPr>
        <a:solidFill>
          <a:srgbClr val="00CCFF">
            <a:alpha val="90000"/>
          </a:srgbClr>
        </a:solidFill>
      </dgm:spPr>
      <dgm:t>
        <a:bodyPr/>
        <a:lstStyle/>
        <a:p>
          <a:pPr rtl="0"/>
          <a:r>
            <a:rPr lang="en-US" dirty="0" smtClean="0">
              <a:latin typeface="Arial" panose="020B0604020202020204" pitchFamily="34" charset="0"/>
              <a:ea typeface="Tahoma" panose="020B0604030504040204" pitchFamily="34" charset="0"/>
              <a:cs typeface="Arial" panose="020B0604020202020204" pitchFamily="34" charset="0"/>
            </a:rPr>
            <a:t>Engaging, and </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164C7FDF-099C-4635-BA27-2D3A5A62420B}" type="parTrans" cxnId="{22667FAC-69B1-470E-8DB5-282E5AD1BF08}">
      <dgm:prSet/>
      <dgm:spPr/>
      <dgm:t>
        <a:bodyPr/>
        <a:lstStyle/>
        <a:p>
          <a:endParaRPr lang="en-US"/>
        </a:p>
      </dgm:t>
    </dgm:pt>
    <dgm:pt modelId="{7258FD30-5104-4844-825C-E5A7BCA10C39}" type="sibTrans" cxnId="{22667FAC-69B1-470E-8DB5-282E5AD1BF08}">
      <dgm:prSet/>
      <dgm:spPr/>
      <dgm:t>
        <a:bodyPr/>
        <a:lstStyle/>
        <a:p>
          <a:endParaRPr lang="en-US"/>
        </a:p>
      </dgm:t>
    </dgm:pt>
    <dgm:pt modelId="{E33CC0CD-C8ED-4847-8D49-30B0034D150D}">
      <dgm:prSet/>
      <dgm:spPr>
        <a:solidFill>
          <a:srgbClr val="00CCFF">
            <a:alpha val="90000"/>
          </a:srgbClr>
        </a:solidFill>
      </dgm:spPr>
      <dgm:t>
        <a:bodyPr/>
        <a:lstStyle/>
        <a:p>
          <a:pPr rtl="0"/>
          <a:r>
            <a:rPr lang="en-US" dirty="0" smtClean="0">
              <a:latin typeface="Arial" panose="020B0604020202020204" pitchFamily="34" charset="0"/>
              <a:ea typeface="Tahoma" panose="020B0604030504040204" pitchFamily="34" charset="0"/>
              <a:cs typeface="Arial" panose="020B0604020202020204" pitchFamily="34" charset="0"/>
            </a:rPr>
            <a:t>Empowering </a:t>
          </a:r>
          <a:endParaRPr lang="en-US" dirty="0">
            <a:latin typeface="Arial" panose="020B0604020202020204" pitchFamily="34" charset="0"/>
            <a:ea typeface="Tahoma" panose="020B0604030504040204" pitchFamily="34" charset="0"/>
            <a:cs typeface="Arial" panose="020B0604020202020204" pitchFamily="34" charset="0"/>
          </a:endParaRPr>
        </a:p>
      </dgm:t>
    </dgm:pt>
    <dgm:pt modelId="{7D06FFC2-01FD-49DC-9BE5-937C30F206F5}" type="parTrans" cxnId="{16CE2EC1-5AF7-4F0C-A615-BED84D966751}">
      <dgm:prSet/>
      <dgm:spPr/>
      <dgm:t>
        <a:bodyPr/>
        <a:lstStyle/>
        <a:p>
          <a:endParaRPr lang="en-US"/>
        </a:p>
      </dgm:t>
    </dgm:pt>
    <dgm:pt modelId="{BD06B5ED-CDD6-4C9F-B106-1823FE1BA4D9}" type="sibTrans" cxnId="{16CE2EC1-5AF7-4F0C-A615-BED84D966751}">
      <dgm:prSet/>
      <dgm:spPr/>
      <dgm:t>
        <a:bodyPr/>
        <a:lstStyle/>
        <a:p>
          <a:endParaRPr lang="en-US"/>
        </a:p>
      </dgm:t>
    </dgm:pt>
    <dgm:pt modelId="{AB40948D-7D32-4475-82E3-F34C1BAECE00}">
      <dgm:prSet custT="1"/>
      <dgm:spPr>
        <a:solidFill>
          <a:srgbClr val="00CCFF">
            <a:alpha val="41176"/>
          </a:srgbClr>
        </a:solidFill>
      </dgm:spPr>
      <dgm:t>
        <a:bodyPr/>
        <a:lstStyle/>
        <a:p>
          <a:pPr rtl="0">
            <a:lnSpc>
              <a:spcPct val="100000"/>
            </a:lnSpc>
            <a:spcBef>
              <a:spcPts val="504"/>
            </a:spcBef>
          </a:pPr>
          <a:endParaRPr lang="en-US" sz="2800" dirty="0">
            <a:latin typeface="Tahoma" panose="020B0604030504040204" pitchFamily="34" charset="0"/>
            <a:ea typeface="Tahoma" panose="020B0604030504040204" pitchFamily="34" charset="0"/>
            <a:cs typeface="Tahoma" panose="020B0604030504040204" pitchFamily="34" charset="0"/>
          </a:endParaRPr>
        </a:p>
      </dgm:t>
    </dgm:pt>
    <dgm:pt modelId="{B73A2780-F345-4F77-826E-1041D8CF6D81}" type="parTrans" cxnId="{8143B158-9925-43DC-B057-1396BA3CBD94}">
      <dgm:prSet/>
      <dgm:spPr/>
      <dgm:t>
        <a:bodyPr/>
        <a:lstStyle/>
        <a:p>
          <a:endParaRPr lang="en-US"/>
        </a:p>
      </dgm:t>
    </dgm:pt>
    <dgm:pt modelId="{D36E7727-3D84-4763-9F3C-316F6E51A2FF}" type="sibTrans" cxnId="{8143B158-9925-43DC-B057-1396BA3CBD94}">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t>
        <a:bodyPr/>
        <a:lstStyle/>
        <a:p>
          <a:endParaRPr lang="en-US"/>
        </a:p>
      </dgm:t>
    </dgm:pt>
    <dgm:pt modelId="{34AF50A8-BD2E-498E-926E-D30B3FBBB859}" type="pres">
      <dgm:prSet presAssocID="{1CB83214-7227-4882-8470-0A305D3B3D76}" presName="linNode" presStyleCnt="0"/>
      <dgm:spPr/>
    </dgm:pt>
    <dgm:pt modelId="{A59BD3C9-A7CD-4836-9BE6-55E30E642397}" type="pres">
      <dgm:prSet presAssocID="{1CB83214-7227-4882-8470-0A305D3B3D76}" presName="parentText" presStyleLbl="node1" presStyleIdx="0" presStyleCnt="2">
        <dgm:presLayoutVars>
          <dgm:chMax val="1"/>
          <dgm:bulletEnabled val="1"/>
        </dgm:presLayoutVars>
      </dgm:prSet>
      <dgm:spPr/>
      <dgm:t>
        <a:bodyPr/>
        <a:lstStyle/>
        <a:p>
          <a:endParaRPr lang="en-US"/>
        </a:p>
      </dgm:t>
    </dgm:pt>
    <dgm:pt modelId="{FF263639-1789-4C7B-B587-229E496C72B9}" type="pres">
      <dgm:prSet presAssocID="{1CB83214-7227-4882-8470-0A305D3B3D76}" presName="descendantText" presStyleLbl="alignAccFollowNode1" presStyleIdx="0" presStyleCnt="2">
        <dgm:presLayoutVars>
          <dgm:bulletEnabled val="1"/>
        </dgm:presLayoutVars>
      </dgm:prSet>
      <dgm:spPr/>
      <dgm:t>
        <a:bodyPr/>
        <a:lstStyle/>
        <a:p>
          <a:endParaRPr lang="en-US"/>
        </a:p>
      </dgm:t>
    </dgm:pt>
    <dgm:pt modelId="{CA986C83-B395-40C4-9E25-EAB0616E994D}" type="pres">
      <dgm:prSet presAssocID="{30771FE0-89FF-4821-9503-00F53C59D6FE}" presName="sp" presStyleCnt="0"/>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1" presStyleCnt="2">
        <dgm:presLayoutVars>
          <dgm:chMax val="1"/>
          <dgm:bulletEnabled val="1"/>
        </dgm:presLayoutVars>
      </dgm:prSet>
      <dgm:spPr/>
      <dgm:t>
        <a:bodyPr/>
        <a:lstStyle/>
        <a:p>
          <a:endParaRPr lang="en-US"/>
        </a:p>
      </dgm:t>
    </dgm:pt>
    <dgm:pt modelId="{7CEFBC8E-37EE-411D-B079-3AC667603F95}" type="pres">
      <dgm:prSet presAssocID="{BF5674BB-AC73-447F-BA62-8A69AD2DBD7F}" presName="descendantText" presStyleLbl="alignAccFollowNode1" presStyleIdx="1" presStyleCnt="2">
        <dgm:presLayoutVars>
          <dgm:bulletEnabled val="1"/>
        </dgm:presLayoutVars>
      </dgm:prSet>
      <dgm:spPr/>
      <dgm:t>
        <a:bodyPr/>
        <a:lstStyle/>
        <a:p>
          <a:endParaRPr lang="en-US"/>
        </a:p>
      </dgm:t>
    </dgm:pt>
  </dgm:ptLst>
  <dgm:cxnLst>
    <dgm:cxn modelId="{8143B158-9925-43DC-B057-1396BA3CBD94}" srcId="{1CB83214-7227-4882-8470-0A305D3B3D76}" destId="{AB40948D-7D32-4475-82E3-F34C1BAECE00}" srcOrd="0" destOrd="0" parTransId="{B73A2780-F345-4F77-826E-1041D8CF6D81}" sibTransId="{D36E7727-3D84-4763-9F3C-316F6E51A2FF}"/>
    <dgm:cxn modelId="{E2870172-1FA5-410D-AC48-99BE4B0C6446}" type="presOf" srcId="{B07D1A81-6FCC-414D-A592-A61363C07DA0}" destId="{7CEFBC8E-37EE-411D-B079-3AC667603F95}" srcOrd="0" destOrd="2" presId="urn:microsoft.com/office/officeart/2005/8/layout/vList5"/>
    <dgm:cxn modelId="{5B32E028-77B6-4A47-9748-3D03A32EBB37}" srcId="{BF5674BB-AC73-447F-BA62-8A69AD2DBD7F}" destId="{8CE953D1-05A5-4A9D-A23D-B7E6EB0F9C7B}" srcOrd="1" destOrd="0" parTransId="{0391C0E0-3695-40A6-A153-23E22C43228F}" sibTransId="{12F5B88F-F658-4AC0-A046-20F3208C2808}"/>
    <dgm:cxn modelId="{4822A201-E52B-4FFF-8FED-2317654C0D76}" srcId="{1CB83214-7227-4882-8470-0A305D3B3D76}" destId="{18C67D38-CE5F-4040-9646-89B2207F17C1}" srcOrd="2" destOrd="0" parTransId="{96A55E1D-081F-409B-99C4-31B8E90A6CC8}" sibTransId="{3B78A687-0248-444E-9127-C93FFD198758}"/>
    <dgm:cxn modelId="{B7C94F8D-4AC0-4840-90DF-4213E2DE9B29}" type="presOf" srcId="{AB40948D-7D32-4475-82E3-F34C1BAECE00}" destId="{FF263639-1789-4C7B-B587-229E496C72B9}" srcOrd="0" destOrd="0" presId="urn:microsoft.com/office/officeart/2005/8/layout/vList5"/>
    <dgm:cxn modelId="{F8D34CE4-9B72-4FFD-9ED0-3E4A72AD3973}" srcId="{BF5674BB-AC73-447F-BA62-8A69AD2DBD7F}" destId="{8522AC0C-EAB0-4520-B8F6-65327FE5F5A2}" srcOrd="0" destOrd="0" parTransId="{99BFA6EE-BCA2-477F-BF8B-CAD0F280FBAF}" sibTransId="{67D445B4-1597-4C86-B9A1-8D6162629517}"/>
    <dgm:cxn modelId="{22667FAC-69B1-470E-8DB5-282E5AD1BF08}" srcId="{BF5674BB-AC73-447F-BA62-8A69AD2DBD7F}" destId="{B07D1A81-6FCC-414D-A592-A61363C07DA0}" srcOrd="2" destOrd="0" parTransId="{164C7FDF-099C-4635-BA27-2D3A5A62420B}" sibTransId="{7258FD30-5104-4844-825C-E5A7BCA10C39}"/>
    <dgm:cxn modelId="{4A5CDF7A-079B-4843-B25E-885066E6BD97}" srcId="{6BC99BC5-3CB5-4295-8D87-817662BF4964}" destId="{1CB83214-7227-4882-8470-0A305D3B3D76}" srcOrd="0" destOrd="0" parTransId="{CE12AD51-C7AC-4C8D-8E70-FF1DB5A3A835}" sibTransId="{30771FE0-89FF-4821-9503-00F53C59D6FE}"/>
    <dgm:cxn modelId="{C7080751-B573-4ABA-81CE-2B05C91F8E17}" type="presOf" srcId="{1CB83214-7227-4882-8470-0A305D3B3D76}" destId="{A59BD3C9-A7CD-4836-9BE6-55E30E642397}" srcOrd="0" destOrd="0" presId="urn:microsoft.com/office/officeart/2005/8/layout/vList5"/>
    <dgm:cxn modelId="{0BB5BE3A-64EE-4B5F-AF08-E4F45764F516}" type="presOf" srcId="{8522AC0C-EAB0-4520-B8F6-65327FE5F5A2}" destId="{7CEFBC8E-37EE-411D-B079-3AC667603F95}" srcOrd="0" destOrd="0" presId="urn:microsoft.com/office/officeart/2005/8/layout/vList5"/>
    <dgm:cxn modelId="{18FCF06C-682A-4B0D-AD4B-5F1A7B3F6E2C}" type="presOf" srcId="{E33CC0CD-C8ED-4847-8D49-30B0034D150D}" destId="{7CEFBC8E-37EE-411D-B079-3AC667603F95}" srcOrd="0" destOrd="3" presId="urn:microsoft.com/office/officeart/2005/8/layout/vList5"/>
    <dgm:cxn modelId="{16CE2EC1-5AF7-4F0C-A615-BED84D966751}" srcId="{BF5674BB-AC73-447F-BA62-8A69AD2DBD7F}" destId="{E33CC0CD-C8ED-4847-8D49-30B0034D150D}" srcOrd="3" destOrd="0" parTransId="{7D06FFC2-01FD-49DC-9BE5-937C30F206F5}" sibTransId="{BD06B5ED-CDD6-4C9F-B106-1823FE1BA4D9}"/>
    <dgm:cxn modelId="{61207C16-3BAD-4350-A5AA-8B8BA45F5DE5}" type="presOf" srcId="{BF5674BB-AC73-447F-BA62-8A69AD2DBD7F}" destId="{10C5FECD-1785-4E2B-941D-5F03FF0BC3F5}" srcOrd="0" destOrd="0" presId="urn:microsoft.com/office/officeart/2005/8/layout/vList5"/>
    <dgm:cxn modelId="{1F5E2741-AAF8-47CB-8E06-CD6A97DF4618}" srcId="{1CB83214-7227-4882-8470-0A305D3B3D76}" destId="{FDE188CB-7832-43FE-BBD2-52AFE680A6A4}" srcOrd="3" destOrd="0" parTransId="{736F0FE8-B064-41CB-8FD8-2ED93625D6FD}" sibTransId="{800FB1EE-103F-4D58-B63E-D9E54C8BFB55}"/>
    <dgm:cxn modelId="{18638BC3-8E21-4F0A-AE1A-9D15F764603E}" srcId="{6BC99BC5-3CB5-4295-8D87-817662BF4964}" destId="{BF5674BB-AC73-447F-BA62-8A69AD2DBD7F}" srcOrd="1" destOrd="0" parTransId="{609A0FE4-E28C-45D4-AD14-49447EA92728}" sibTransId="{DC454594-73BD-488B-AB0B-EEAADDBFEA7F}"/>
    <dgm:cxn modelId="{BD55DC66-65AA-47BA-8F8F-E32A4D6B07C7}" type="presOf" srcId="{D84B6B6D-8AC6-460D-B04B-52F4EC171AF6}" destId="{FF263639-1789-4C7B-B587-229E496C72B9}" srcOrd="0" destOrd="1" presId="urn:microsoft.com/office/officeart/2005/8/layout/vList5"/>
    <dgm:cxn modelId="{4EAA1B7A-DBAC-4ABB-9449-B7EF956EFAAA}" type="presOf" srcId="{6BC99BC5-3CB5-4295-8D87-817662BF4964}" destId="{6018D673-E76C-4FB7-96D1-E441F2613807}" srcOrd="0" destOrd="0" presId="urn:microsoft.com/office/officeart/2005/8/layout/vList5"/>
    <dgm:cxn modelId="{E71B43ED-1796-4E5B-AAB5-2FF0B861A711}" srcId="{1CB83214-7227-4882-8470-0A305D3B3D76}" destId="{D84B6B6D-8AC6-460D-B04B-52F4EC171AF6}" srcOrd="1" destOrd="0" parTransId="{9DA39079-11F8-43E8-8193-6660212A54EC}" sibTransId="{3DD2438F-19F9-4527-A17F-134DC9E05342}"/>
    <dgm:cxn modelId="{2A5FFC47-B1E0-47DB-A127-7E83DE293C2B}" type="presOf" srcId="{FDE188CB-7832-43FE-BBD2-52AFE680A6A4}" destId="{FF263639-1789-4C7B-B587-229E496C72B9}" srcOrd="0" destOrd="3" presId="urn:microsoft.com/office/officeart/2005/8/layout/vList5"/>
    <dgm:cxn modelId="{C1B5EE2F-06C5-4562-A882-4A1646B51C1F}" type="presOf" srcId="{8CE953D1-05A5-4A9D-A23D-B7E6EB0F9C7B}" destId="{7CEFBC8E-37EE-411D-B079-3AC667603F95}" srcOrd="0" destOrd="1" presId="urn:microsoft.com/office/officeart/2005/8/layout/vList5"/>
    <dgm:cxn modelId="{D5594292-06AD-4414-A6B7-AE425E4E6ADA}" type="presOf" srcId="{18C67D38-CE5F-4040-9646-89B2207F17C1}" destId="{FF263639-1789-4C7B-B587-229E496C72B9}" srcOrd="0" destOrd="2" presId="urn:microsoft.com/office/officeart/2005/8/layout/vList5"/>
    <dgm:cxn modelId="{A3800034-A2D3-473E-97FC-5921A554B98A}" type="presParOf" srcId="{6018D673-E76C-4FB7-96D1-E441F2613807}" destId="{34AF50A8-BD2E-498E-926E-D30B3FBBB859}" srcOrd="0" destOrd="0" presId="urn:microsoft.com/office/officeart/2005/8/layout/vList5"/>
    <dgm:cxn modelId="{9D004815-9644-4CC5-B939-308A5116BB98}" type="presParOf" srcId="{34AF50A8-BD2E-498E-926E-D30B3FBBB859}" destId="{A59BD3C9-A7CD-4836-9BE6-55E30E642397}" srcOrd="0" destOrd="0" presId="urn:microsoft.com/office/officeart/2005/8/layout/vList5"/>
    <dgm:cxn modelId="{6A46E573-25B0-4637-ABF8-524A17D700C8}" type="presParOf" srcId="{34AF50A8-BD2E-498E-926E-D30B3FBBB859}" destId="{FF263639-1789-4C7B-B587-229E496C72B9}" srcOrd="1" destOrd="0" presId="urn:microsoft.com/office/officeart/2005/8/layout/vList5"/>
    <dgm:cxn modelId="{2F7A0C2B-BF58-4ED6-88A6-4A061EC714C9}" type="presParOf" srcId="{6018D673-E76C-4FB7-96D1-E441F2613807}" destId="{CA986C83-B395-40C4-9E25-EAB0616E994D}" srcOrd="1" destOrd="0" presId="urn:microsoft.com/office/officeart/2005/8/layout/vList5"/>
    <dgm:cxn modelId="{450BE1FD-994D-4483-8966-EB25C3744A6D}" type="presParOf" srcId="{6018D673-E76C-4FB7-96D1-E441F2613807}" destId="{C04E92B1-22ED-40C6-984A-196ED8F5E715}" srcOrd="2" destOrd="0" presId="urn:microsoft.com/office/officeart/2005/8/layout/vList5"/>
    <dgm:cxn modelId="{1AC94492-807B-4F3C-98E1-11095B22A683}" type="presParOf" srcId="{C04E92B1-22ED-40C6-984A-196ED8F5E715}" destId="{10C5FECD-1785-4E2B-941D-5F03FF0BC3F5}" srcOrd="0" destOrd="0" presId="urn:microsoft.com/office/officeart/2005/8/layout/vList5"/>
    <dgm:cxn modelId="{4FE8970C-CCFD-4266-8C99-DCAB243F98D6}"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BC8E-37EE-411D-B079-3AC667603F95}">
      <dsp:nvSpPr>
        <dsp:cNvPr id="0" name=""/>
        <dsp:cNvSpPr/>
      </dsp:nvSpPr>
      <dsp:spPr>
        <a:xfrm rot="5400000">
          <a:off x="3840148" y="-1314752"/>
          <a:ext cx="2090403" cy="5677714"/>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Manage educational content</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Deliver information content </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Track learning, and communicate with learners</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Standardize training and curriculum </a:t>
          </a:r>
          <a:endParaRPr lang="en-US" sz="2400" kern="1200" dirty="0">
            <a:latin typeface="Arial" panose="020B0604020202020204" pitchFamily="34" charset="0"/>
            <a:ea typeface="Tahoma" panose="020B0604030504040204" pitchFamily="34" charset="0"/>
            <a:cs typeface="Arial" panose="020B0604020202020204" pitchFamily="34" charset="0"/>
          </a:endParaRPr>
        </a:p>
      </dsp:txBody>
      <dsp:txXfrm rot="-5400000">
        <a:off x="2046493" y="580948"/>
        <a:ext cx="5575669" cy="1886313"/>
      </dsp:txXfrm>
    </dsp:sp>
    <dsp:sp modelId="{10C5FECD-1785-4E2B-941D-5F03FF0BC3F5}">
      <dsp:nvSpPr>
        <dsp:cNvPr id="0" name=""/>
        <dsp:cNvSpPr/>
      </dsp:nvSpPr>
      <dsp:spPr>
        <a:xfrm>
          <a:off x="83479" y="153800"/>
          <a:ext cx="2003926" cy="2710041"/>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kern="1200" dirty="0" smtClean="0">
              <a:latin typeface="Arial" panose="020B0604020202020204" pitchFamily="34" charset="0"/>
              <a:ea typeface="Tahoma" panose="020B0604030504040204" pitchFamily="34" charset="0"/>
              <a:cs typeface="Arial" panose="020B0604020202020204" pitchFamily="34" charset="0"/>
            </a:rPr>
            <a:t>TRAIN Florida offers practical solutions</a:t>
          </a:r>
        </a:p>
      </dsp:txBody>
      <dsp:txXfrm>
        <a:off x="181303" y="251624"/>
        <a:ext cx="1808278" cy="2514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BC8E-37EE-411D-B079-3AC667603F95}">
      <dsp:nvSpPr>
        <dsp:cNvPr id="0" name=""/>
        <dsp:cNvSpPr/>
      </dsp:nvSpPr>
      <dsp:spPr>
        <a:xfrm rot="5400000">
          <a:off x="3568367" y="-1293266"/>
          <a:ext cx="2633965" cy="5677714"/>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Manage educational content for staff</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Track transcripts and certifications</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Deliver information content </a:t>
          </a:r>
          <a:endParaRPr lang="en-US" sz="240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smtClean="0">
              <a:latin typeface="Arial" panose="020B0604020202020204" pitchFamily="34" charset="0"/>
              <a:ea typeface="Tahoma" panose="020B0604030504040204" pitchFamily="34" charset="0"/>
              <a:cs typeface="Arial" panose="020B0604020202020204" pitchFamily="34" charset="0"/>
            </a:rPr>
            <a:t>Track learning, and communicate with staff</a:t>
          </a:r>
          <a:endParaRPr lang="en-US" sz="2400" kern="1200" dirty="0">
            <a:latin typeface="Arial" panose="020B0604020202020204" pitchFamily="34" charset="0"/>
            <a:ea typeface="Tahoma" panose="020B0604030504040204" pitchFamily="34" charset="0"/>
            <a:cs typeface="Arial" panose="020B0604020202020204" pitchFamily="34" charset="0"/>
          </a:endParaRPr>
        </a:p>
      </dsp:txBody>
      <dsp:txXfrm rot="-5400000">
        <a:off x="2046493" y="357188"/>
        <a:ext cx="5549134" cy="2376805"/>
      </dsp:txXfrm>
    </dsp:sp>
    <dsp:sp modelId="{10C5FECD-1785-4E2B-941D-5F03FF0BC3F5}">
      <dsp:nvSpPr>
        <dsp:cNvPr id="0" name=""/>
        <dsp:cNvSpPr/>
      </dsp:nvSpPr>
      <dsp:spPr>
        <a:xfrm>
          <a:off x="83479" y="153800"/>
          <a:ext cx="2003926" cy="2710041"/>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kern="1200" dirty="0" smtClean="0">
              <a:latin typeface="Arial" panose="020B0604020202020204" pitchFamily="34" charset="0"/>
              <a:ea typeface="Tahoma" panose="020B0604030504040204" pitchFamily="34" charset="0"/>
              <a:cs typeface="Arial" panose="020B0604020202020204" pitchFamily="34" charset="0"/>
            </a:rPr>
            <a:t>Providers</a:t>
          </a:r>
        </a:p>
      </dsp:txBody>
      <dsp:txXfrm>
        <a:off x="181303" y="251624"/>
        <a:ext cx="1808278" cy="2514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29066-C94F-4DFF-BA89-5F3A92352561}">
      <dsp:nvSpPr>
        <dsp:cNvPr id="0" name=""/>
        <dsp:cNvSpPr/>
      </dsp:nvSpPr>
      <dsp:spPr>
        <a:xfrm>
          <a:off x="-2668950" y="-411698"/>
          <a:ext cx="3185596" cy="3185596"/>
        </a:xfrm>
        <a:prstGeom prst="blockArc">
          <a:avLst>
            <a:gd name="adj1" fmla="val 18900000"/>
            <a:gd name="adj2" fmla="val 2700000"/>
            <a:gd name="adj3" fmla="val 678"/>
          </a:avLst>
        </a:prstGeom>
        <a:noFill/>
        <a:ln w="25400"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2DA898C-1045-466F-95BE-C385AD85F267}">
      <dsp:nvSpPr>
        <dsp:cNvPr id="0" name=""/>
        <dsp:cNvSpPr/>
      </dsp:nvSpPr>
      <dsp:spPr>
        <a:xfrm>
          <a:off x="332163" y="236220"/>
          <a:ext cx="5773628" cy="47244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499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Required Provider Basic Training</a:t>
          </a:r>
          <a:endParaRPr lang="en-US" sz="2100" kern="1200" dirty="0">
            <a:latin typeface="Arial" panose="020B0604020202020204" pitchFamily="34" charset="0"/>
            <a:cs typeface="Arial" panose="020B0604020202020204" pitchFamily="34" charset="0"/>
          </a:endParaRPr>
        </a:p>
      </dsp:txBody>
      <dsp:txXfrm>
        <a:off x="332163" y="236220"/>
        <a:ext cx="5773628" cy="472440"/>
      </dsp:txXfrm>
    </dsp:sp>
    <dsp:sp modelId="{F2B87BA4-FE85-4218-BD42-FBB21C7DB57D}">
      <dsp:nvSpPr>
        <dsp:cNvPr id="0" name=""/>
        <dsp:cNvSpPr/>
      </dsp:nvSpPr>
      <dsp:spPr>
        <a:xfrm>
          <a:off x="36888" y="177165"/>
          <a:ext cx="590549" cy="590549"/>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AECD317-C343-46CA-9C4B-C0EB05FD030F}">
      <dsp:nvSpPr>
        <dsp:cNvPr id="0" name=""/>
        <dsp:cNvSpPr/>
      </dsp:nvSpPr>
      <dsp:spPr>
        <a:xfrm>
          <a:off x="503895" y="944879"/>
          <a:ext cx="5601896" cy="47244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499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Required Provider Service-Specific Training</a:t>
          </a:r>
          <a:endParaRPr lang="en-US" sz="2100" kern="1200" dirty="0">
            <a:latin typeface="Arial" panose="020B0604020202020204" pitchFamily="34" charset="0"/>
            <a:cs typeface="Arial" panose="020B0604020202020204" pitchFamily="34" charset="0"/>
          </a:endParaRPr>
        </a:p>
      </dsp:txBody>
      <dsp:txXfrm>
        <a:off x="503895" y="944879"/>
        <a:ext cx="5601896" cy="472440"/>
      </dsp:txXfrm>
    </dsp:sp>
    <dsp:sp modelId="{3480D12B-88A9-4A8A-A1A6-AE00E32DB89B}">
      <dsp:nvSpPr>
        <dsp:cNvPr id="0" name=""/>
        <dsp:cNvSpPr/>
      </dsp:nvSpPr>
      <dsp:spPr>
        <a:xfrm>
          <a:off x="208620" y="885824"/>
          <a:ext cx="590549" cy="590549"/>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4BEDF391-273A-42C5-A5BD-E5FF3D60E5EB}">
      <dsp:nvSpPr>
        <dsp:cNvPr id="0" name=""/>
        <dsp:cNvSpPr/>
      </dsp:nvSpPr>
      <dsp:spPr>
        <a:xfrm>
          <a:off x="332163" y="1653540"/>
          <a:ext cx="5773628" cy="47244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4999"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Required Provider In-Service Training </a:t>
          </a:r>
          <a:endParaRPr lang="en-US" sz="2100" kern="1200" dirty="0">
            <a:latin typeface="Arial" panose="020B0604020202020204" pitchFamily="34" charset="0"/>
            <a:cs typeface="Arial" panose="020B0604020202020204" pitchFamily="34" charset="0"/>
          </a:endParaRPr>
        </a:p>
      </dsp:txBody>
      <dsp:txXfrm>
        <a:off x="332163" y="1653540"/>
        <a:ext cx="5773628" cy="472440"/>
      </dsp:txXfrm>
    </dsp:sp>
    <dsp:sp modelId="{05C4E05C-3AB9-42D4-A585-C69363388DE6}">
      <dsp:nvSpPr>
        <dsp:cNvPr id="0" name=""/>
        <dsp:cNvSpPr/>
      </dsp:nvSpPr>
      <dsp:spPr>
        <a:xfrm>
          <a:off x="36888" y="1594485"/>
          <a:ext cx="590549" cy="590549"/>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3F717-D31F-4489-BD79-E6BCD2444E93}">
      <dsp:nvSpPr>
        <dsp:cNvPr id="0" name=""/>
        <dsp:cNvSpPr/>
      </dsp:nvSpPr>
      <dsp:spPr>
        <a:xfrm>
          <a:off x="0" y="42523"/>
          <a:ext cx="7072765" cy="217790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42240" tIns="142240" rIns="142240" bIns="142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smtClean="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smtClean="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2000" kern="1200" dirty="0" smtClean="0">
              <a:latin typeface="Arial" panose="020B0604020202020204" pitchFamily="34" charset="0"/>
              <a:ea typeface="Tahoma" panose="020B0604030504040204" pitchFamily="34" charset="0"/>
              <a:cs typeface="Arial" panose="020B0604020202020204" pitchFamily="34" charset="0"/>
            </a:rPr>
            <a:t>Three types of APD Provider Trainings</a:t>
          </a:r>
        </a:p>
        <a:p>
          <a:pPr lvl="0" algn="ctr" defTabSz="1289050">
            <a:lnSpc>
              <a:spcPct val="90000"/>
            </a:lnSpc>
            <a:spcBef>
              <a:spcPct val="0"/>
            </a:spcBef>
          </a:pPr>
          <a:endParaRPr lang="en-US" kern="1200" dirty="0"/>
        </a:p>
      </dsp:txBody>
      <dsp:txXfrm>
        <a:off x="0" y="913684"/>
        <a:ext cx="7072765" cy="871160"/>
      </dsp:txXfrm>
    </dsp:sp>
    <dsp:sp modelId="{672C392F-A7E7-43DC-886F-0F73235D3B23}">
      <dsp:nvSpPr>
        <dsp:cNvPr id="0" name=""/>
        <dsp:cNvSpPr/>
      </dsp:nvSpPr>
      <dsp:spPr>
        <a:xfrm>
          <a:off x="2785132" y="165405"/>
          <a:ext cx="1516334" cy="117558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000" r="-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1BDE8D-1626-4F31-BC8F-DFD608853E32}">
      <dsp:nvSpPr>
        <dsp:cNvPr id="0" name=""/>
        <dsp:cNvSpPr/>
      </dsp:nvSpPr>
      <dsp:spPr>
        <a:xfrm>
          <a:off x="283463" y="1742321"/>
          <a:ext cx="6519672" cy="326685"/>
        </a:xfrm>
        <a:prstGeom prst="leftRightArrow">
          <a:avLst/>
        </a:prstGeom>
        <a:gradFill rotWithShape="0">
          <a:gsLst>
            <a:gs pos="0">
              <a:srgbClr val="DDEBCF"/>
            </a:gs>
            <a:gs pos="50000">
              <a:srgbClr val="9CB86E"/>
            </a:gs>
            <a:gs pos="100000">
              <a:srgbClr val="156B13"/>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29066-C94F-4DFF-BA89-5F3A92352561}">
      <dsp:nvSpPr>
        <dsp:cNvPr id="0" name=""/>
        <dsp:cNvSpPr/>
      </dsp:nvSpPr>
      <dsp:spPr>
        <a:xfrm>
          <a:off x="-2841372" y="-437911"/>
          <a:ext cx="3390422" cy="3390422"/>
        </a:xfrm>
        <a:prstGeom prst="blockArc">
          <a:avLst>
            <a:gd name="adj1" fmla="val 18900000"/>
            <a:gd name="adj2" fmla="val 2700000"/>
            <a:gd name="adj3" fmla="val 637"/>
          </a:avLst>
        </a:prstGeom>
        <a:noFill/>
        <a:ln w="25400"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2DA898C-1045-466F-95BE-C385AD85F267}">
      <dsp:nvSpPr>
        <dsp:cNvPr id="0" name=""/>
        <dsp:cNvSpPr/>
      </dsp:nvSpPr>
      <dsp:spPr>
        <a:xfrm>
          <a:off x="353012" y="251460"/>
          <a:ext cx="5712272" cy="50292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99193" tIns="68580" rIns="68580" bIns="68580" numCol="1" spcCol="1270" anchor="ctr" anchorCtr="0">
          <a:noAutofit/>
        </a:bodyPr>
        <a:lstStyle/>
        <a:p>
          <a:pPr lvl="0" algn="l" defTabSz="1200150">
            <a:lnSpc>
              <a:spcPct val="90000"/>
            </a:lnSpc>
            <a:spcBef>
              <a:spcPct val="0"/>
            </a:spcBef>
            <a:spcAft>
              <a:spcPct val="35000"/>
            </a:spcAft>
          </a:pPr>
          <a:r>
            <a:rPr lang="en-US" sz="2700" kern="1200" dirty="0" smtClean="0">
              <a:latin typeface="Arial" panose="020B0604020202020204" pitchFamily="34" charset="0"/>
              <a:cs typeface="Arial" panose="020B0604020202020204" pitchFamily="34" charset="0"/>
            </a:rPr>
            <a:t>Zero Tolerance</a:t>
          </a:r>
          <a:endParaRPr lang="en-US" sz="2700" kern="1200" dirty="0">
            <a:latin typeface="Arial" panose="020B0604020202020204" pitchFamily="34" charset="0"/>
            <a:cs typeface="Arial" panose="020B0604020202020204" pitchFamily="34" charset="0"/>
          </a:endParaRPr>
        </a:p>
      </dsp:txBody>
      <dsp:txXfrm>
        <a:off x="353012" y="251460"/>
        <a:ext cx="5712272" cy="502920"/>
      </dsp:txXfrm>
    </dsp:sp>
    <dsp:sp modelId="{F2B87BA4-FE85-4218-BD42-FBB21C7DB57D}">
      <dsp:nvSpPr>
        <dsp:cNvPr id="0" name=""/>
        <dsp:cNvSpPr/>
      </dsp:nvSpPr>
      <dsp:spPr>
        <a:xfrm>
          <a:off x="38687" y="188594"/>
          <a:ext cx="628649" cy="628649"/>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AECD317-C343-46CA-9C4B-C0EB05FD030F}">
      <dsp:nvSpPr>
        <dsp:cNvPr id="0" name=""/>
        <dsp:cNvSpPr/>
      </dsp:nvSpPr>
      <dsp:spPr>
        <a:xfrm>
          <a:off x="535823" y="1005840"/>
          <a:ext cx="5529460" cy="50292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99193" tIns="68580" rIns="68580" bIns="68580" numCol="1" spcCol="1270" anchor="ctr" anchorCtr="0">
          <a:noAutofit/>
        </a:bodyPr>
        <a:lstStyle/>
        <a:p>
          <a:pPr lvl="0" algn="l" defTabSz="1200150">
            <a:lnSpc>
              <a:spcPct val="90000"/>
            </a:lnSpc>
            <a:spcBef>
              <a:spcPct val="0"/>
            </a:spcBef>
            <a:spcAft>
              <a:spcPct val="35000"/>
            </a:spcAft>
          </a:pPr>
          <a:r>
            <a:rPr lang="en-US" sz="2700" kern="1200" dirty="0" smtClean="0">
              <a:latin typeface="Arial" panose="020B0604020202020204" pitchFamily="34" charset="0"/>
              <a:cs typeface="Arial" panose="020B0604020202020204" pitchFamily="34" charset="0"/>
            </a:rPr>
            <a:t>Direct Care Core Competencies</a:t>
          </a:r>
          <a:endParaRPr lang="en-US" sz="2700" kern="1200" dirty="0">
            <a:latin typeface="Arial" panose="020B0604020202020204" pitchFamily="34" charset="0"/>
            <a:cs typeface="Arial" panose="020B0604020202020204" pitchFamily="34" charset="0"/>
          </a:endParaRPr>
        </a:p>
      </dsp:txBody>
      <dsp:txXfrm>
        <a:off x="535823" y="1005840"/>
        <a:ext cx="5529460" cy="502920"/>
      </dsp:txXfrm>
    </dsp:sp>
    <dsp:sp modelId="{3480D12B-88A9-4A8A-A1A6-AE00E32DB89B}">
      <dsp:nvSpPr>
        <dsp:cNvPr id="0" name=""/>
        <dsp:cNvSpPr/>
      </dsp:nvSpPr>
      <dsp:spPr>
        <a:xfrm>
          <a:off x="221498" y="942975"/>
          <a:ext cx="628649" cy="628649"/>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4BEDF391-273A-42C5-A5BD-E5FF3D60E5EB}">
      <dsp:nvSpPr>
        <dsp:cNvPr id="0" name=""/>
        <dsp:cNvSpPr/>
      </dsp:nvSpPr>
      <dsp:spPr>
        <a:xfrm>
          <a:off x="353012" y="1760220"/>
          <a:ext cx="5712272" cy="50292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99193" tIns="68580" rIns="68580" bIns="68580" numCol="1" spcCol="1270" anchor="ctr" anchorCtr="0">
          <a:noAutofit/>
        </a:bodyPr>
        <a:lstStyle/>
        <a:p>
          <a:pPr lvl="0" algn="l" defTabSz="1200150">
            <a:lnSpc>
              <a:spcPct val="90000"/>
            </a:lnSpc>
            <a:spcBef>
              <a:spcPct val="0"/>
            </a:spcBef>
            <a:spcAft>
              <a:spcPct val="35000"/>
            </a:spcAft>
          </a:pPr>
          <a:r>
            <a:rPr lang="en-US" sz="2700" kern="1200" dirty="0" smtClean="0">
              <a:latin typeface="Arial" panose="020B0604020202020204" pitchFamily="34" charset="0"/>
              <a:cs typeface="Arial" panose="020B0604020202020204" pitchFamily="34" charset="0"/>
            </a:rPr>
            <a:t>HIPAA</a:t>
          </a:r>
          <a:endParaRPr lang="en-US" sz="2700" kern="1200" dirty="0">
            <a:latin typeface="Arial" panose="020B0604020202020204" pitchFamily="34" charset="0"/>
            <a:cs typeface="Arial" panose="020B0604020202020204" pitchFamily="34" charset="0"/>
          </a:endParaRPr>
        </a:p>
      </dsp:txBody>
      <dsp:txXfrm>
        <a:off x="353012" y="1760220"/>
        <a:ext cx="5712272" cy="502920"/>
      </dsp:txXfrm>
    </dsp:sp>
    <dsp:sp modelId="{05C4E05C-3AB9-42D4-A585-C69363388DE6}">
      <dsp:nvSpPr>
        <dsp:cNvPr id="0" name=""/>
        <dsp:cNvSpPr/>
      </dsp:nvSpPr>
      <dsp:spPr>
        <a:xfrm>
          <a:off x="38687" y="1697354"/>
          <a:ext cx="628649" cy="628649"/>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63639-1789-4C7B-B587-229E496C72B9}">
      <dsp:nvSpPr>
        <dsp:cNvPr id="0" name=""/>
        <dsp:cNvSpPr/>
      </dsp:nvSpPr>
      <dsp:spPr>
        <a:xfrm rot="5400000">
          <a:off x="3874552" y="-1046844"/>
          <a:ext cx="1992302" cy="4584192"/>
        </a:xfrm>
        <a:prstGeom prst="round2SameRect">
          <a:avLst/>
        </a:prstGeom>
        <a:solidFill>
          <a:srgbClr val="00CCFF">
            <a:alpha val="41176"/>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91440" rIns="182880" bIns="91440" numCol="1" spcCol="1270" anchor="ctr" anchorCtr="0">
          <a:noAutofit/>
        </a:bodyPr>
        <a:lstStyle/>
        <a:p>
          <a:pPr marL="285750" lvl="1" indent="-285750" algn="l" defTabSz="1244600" rtl="0">
            <a:lnSpc>
              <a:spcPct val="100000"/>
            </a:lnSpc>
            <a:spcBef>
              <a:spcPct val="0"/>
            </a:spcBef>
            <a:spcAft>
              <a:spcPct val="15000"/>
            </a:spcAft>
            <a:buChar char="••"/>
          </a:pPr>
          <a:endParaRPr lang="en-US" sz="2800" kern="1200" dirty="0">
            <a:latin typeface="Tahoma" panose="020B0604030504040204" pitchFamily="34" charset="0"/>
            <a:ea typeface="Tahoma" panose="020B0604030504040204" pitchFamily="34" charset="0"/>
            <a:cs typeface="Tahoma" panose="020B0604030504040204" pitchFamily="34" charset="0"/>
          </a:endParaRPr>
        </a:p>
        <a:p>
          <a:pPr marL="285750" lvl="1" indent="-285750" algn="l" defTabSz="1244600" rtl="0">
            <a:lnSpc>
              <a:spcPct val="10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Strengths </a:t>
          </a:r>
          <a:endParaRPr lang="en-US" sz="2800" kern="1200" dirty="0">
            <a:latin typeface="Arial" panose="020B0604020202020204" pitchFamily="34" charset="0"/>
            <a:ea typeface="Tahoma" panose="020B0604030504040204" pitchFamily="34" charset="0"/>
            <a:cs typeface="Arial" panose="020B0604020202020204" pitchFamily="34" charset="0"/>
          </a:endParaRPr>
        </a:p>
        <a:p>
          <a:pPr marL="285750" lvl="1" indent="-285750" algn="l" defTabSz="1244600" rtl="0">
            <a:lnSpc>
              <a:spcPct val="10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Weaknesses, and</a:t>
          </a:r>
          <a:endParaRPr lang="en-US" sz="2800" kern="1200" dirty="0">
            <a:latin typeface="Arial" panose="020B0604020202020204" pitchFamily="34" charset="0"/>
            <a:ea typeface="Tahoma" panose="020B0604030504040204" pitchFamily="34" charset="0"/>
            <a:cs typeface="Arial" panose="020B0604020202020204" pitchFamily="34" charset="0"/>
          </a:endParaRPr>
        </a:p>
        <a:p>
          <a:pPr marL="285750" lvl="1" indent="-285750" algn="l" defTabSz="1244600" rtl="0">
            <a:lnSpc>
              <a:spcPct val="10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Opportunities</a:t>
          </a:r>
          <a:endParaRPr lang="en-US" sz="2800" kern="1200" dirty="0">
            <a:latin typeface="Arial" panose="020B0604020202020204" pitchFamily="34" charset="0"/>
            <a:ea typeface="Tahoma" panose="020B0604030504040204" pitchFamily="34" charset="0"/>
            <a:cs typeface="Arial" panose="020B0604020202020204" pitchFamily="34" charset="0"/>
          </a:endParaRPr>
        </a:p>
      </dsp:txBody>
      <dsp:txXfrm rot="-5400000">
        <a:off x="2578607" y="346357"/>
        <a:ext cx="4486936" cy="1797790"/>
      </dsp:txXfrm>
    </dsp:sp>
    <dsp:sp modelId="{A59BD3C9-A7CD-4836-9BE6-55E30E642397}">
      <dsp:nvSpPr>
        <dsp:cNvPr id="0" name=""/>
        <dsp:cNvSpPr/>
      </dsp:nvSpPr>
      <dsp:spPr>
        <a:xfrm>
          <a:off x="0" y="62"/>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latin typeface="Arial" panose="020B0604020202020204" pitchFamily="34" charset="0"/>
              <a:cs typeface="Arial" panose="020B0604020202020204" pitchFamily="34" charset="0"/>
            </a:rPr>
            <a:t>APD Training Analysis: </a:t>
          </a:r>
          <a:endParaRPr lang="en-US" sz="2400" kern="1200" dirty="0">
            <a:latin typeface="Arial" panose="020B0604020202020204" pitchFamily="34" charset="0"/>
            <a:cs typeface="Arial" panose="020B0604020202020204" pitchFamily="34" charset="0"/>
          </a:endParaRPr>
        </a:p>
      </dsp:txBody>
      <dsp:txXfrm>
        <a:off x="121570" y="121632"/>
        <a:ext cx="2335468" cy="2247238"/>
      </dsp:txXfrm>
    </dsp:sp>
    <dsp:sp modelId="{7CEFBC8E-37EE-411D-B079-3AC667603F95}">
      <dsp:nvSpPr>
        <dsp:cNvPr id="0" name=""/>
        <dsp:cNvSpPr/>
      </dsp:nvSpPr>
      <dsp:spPr>
        <a:xfrm rot="5400000">
          <a:off x="3874552" y="1568052"/>
          <a:ext cx="1992302" cy="4584192"/>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Encouraging</a:t>
          </a:r>
          <a:endParaRPr lang="en-US" sz="2800" kern="1200" dirty="0">
            <a:latin typeface="Arial" panose="020B0604020202020204" pitchFamily="34" charset="0"/>
            <a:ea typeface="Tahoma" panose="020B0604030504040204" pitchFamily="34" charset="0"/>
            <a:cs typeface="Arial" panose="020B0604020202020204" pitchFamily="34" charset="0"/>
          </a:endParaRPr>
        </a:p>
        <a:p>
          <a:pPr marL="285750" lvl="1" indent="-285750" algn="l" defTabSz="1244600" rtl="0">
            <a:lnSpc>
              <a:spcPct val="9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Enabling</a:t>
          </a:r>
          <a:endParaRPr lang="en-US" sz="2800" kern="1200" dirty="0">
            <a:latin typeface="Arial" panose="020B0604020202020204" pitchFamily="34" charset="0"/>
            <a:ea typeface="Tahoma" panose="020B0604030504040204" pitchFamily="34" charset="0"/>
            <a:cs typeface="Arial" panose="020B0604020202020204" pitchFamily="34" charset="0"/>
          </a:endParaRPr>
        </a:p>
        <a:p>
          <a:pPr marL="285750" lvl="1" indent="-285750" algn="l" defTabSz="1244600" rtl="0">
            <a:lnSpc>
              <a:spcPct val="9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Engaging, and </a:t>
          </a:r>
          <a:endParaRPr lang="en-US" sz="2800" kern="1200" dirty="0">
            <a:latin typeface="Arial" panose="020B0604020202020204" pitchFamily="34" charset="0"/>
            <a:ea typeface="Tahoma" panose="020B0604030504040204" pitchFamily="34" charset="0"/>
            <a:cs typeface="Arial" panose="020B0604020202020204" pitchFamily="34" charset="0"/>
          </a:endParaRPr>
        </a:p>
        <a:p>
          <a:pPr marL="285750" lvl="1" indent="-285750" algn="l" defTabSz="1244600" rtl="0">
            <a:lnSpc>
              <a:spcPct val="90000"/>
            </a:lnSpc>
            <a:spcBef>
              <a:spcPct val="0"/>
            </a:spcBef>
            <a:spcAft>
              <a:spcPct val="15000"/>
            </a:spcAft>
            <a:buChar char="••"/>
          </a:pPr>
          <a:r>
            <a:rPr lang="en-US" sz="2800" kern="1200" dirty="0" smtClean="0">
              <a:latin typeface="Arial" panose="020B0604020202020204" pitchFamily="34" charset="0"/>
              <a:ea typeface="Tahoma" panose="020B0604030504040204" pitchFamily="34" charset="0"/>
              <a:cs typeface="Arial" panose="020B0604020202020204" pitchFamily="34" charset="0"/>
            </a:rPr>
            <a:t>Empowering </a:t>
          </a:r>
          <a:endParaRPr lang="en-US" sz="2800" kern="1200" dirty="0">
            <a:latin typeface="Arial" panose="020B0604020202020204" pitchFamily="34" charset="0"/>
            <a:ea typeface="Tahoma" panose="020B0604030504040204" pitchFamily="34" charset="0"/>
            <a:cs typeface="Arial" panose="020B0604020202020204" pitchFamily="34" charset="0"/>
          </a:endParaRPr>
        </a:p>
      </dsp:txBody>
      <dsp:txXfrm rot="-5400000">
        <a:off x="2578607" y="2961253"/>
        <a:ext cx="4486936" cy="1797790"/>
      </dsp:txXfrm>
    </dsp:sp>
    <dsp:sp modelId="{10C5FECD-1785-4E2B-941D-5F03FF0BC3F5}">
      <dsp:nvSpPr>
        <dsp:cNvPr id="0" name=""/>
        <dsp:cNvSpPr/>
      </dsp:nvSpPr>
      <dsp:spPr>
        <a:xfrm>
          <a:off x="0" y="2614959"/>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0" kern="1200" dirty="0" smtClean="0">
              <a:latin typeface="Arial" panose="020B0604020202020204" pitchFamily="34" charset="0"/>
              <a:cs typeface="Arial" panose="020B0604020202020204" pitchFamily="34" charset="0"/>
            </a:rPr>
            <a:t>APD Training Solutions: Closes the GAPS</a:t>
          </a:r>
          <a:endParaRPr lang="en-US" sz="2400" b="0" kern="1200" dirty="0">
            <a:latin typeface="Arial" panose="020B0604020202020204" pitchFamily="34" charset="0"/>
            <a:cs typeface="Arial" panose="020B0604020202020204" pitchFamily="34" charset="0"/>
          </a:endParaRPr>
        </a:p>
      </dsp:txBody>
      <dsp:txXfrm>
        <a:off x="121570" y="2736529"/>
        <a:ext cx="2335468" cy="22472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defTabSz="931769">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0339" y="1"/>
            <a:ext cx="3038475" cy="465138"/>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algn="r" defTabSz="931769">
              <a:defRPr sz="1200">
                <a:latin typeface="Calibri" pitchFamily="34" charset="0"/>
              </a:defRPr>
            </a:lvl1pPr>
          </a:lstStyle>
          <a:p>
            <a:pPr>
              <a:defRPr/>
            </a:pPr>
            <a:fld id="{D0B98CD9-71C3-4E91-AE14-9B079CEA3F81}" type="datetimeFigureOut">
              <a:rPr lang="en-US"/>
              <a:pPr>
                <a:defRPr/>
              </a:pPr>
              <a:t>6/8/2016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1" tIns="45715" rIns="91431" bIns="45715" rtlCol="0" anchor="ctr"/>
          <a:lstStyle/>
          <a:p>
            <a:pPr lvl="0"/>
            <a:endParaRPr lang="en-US" noProof="0" dirty="0"/>
          </a:p>
        </p:txBody>
      </p:sp>
      <p:sp>
        <p:nvSpPr>
          <p:cNvPr id="5" name="Notes Placeholder 4"/>
          <p:cNvSpPr>
            <a:spLocks noGrp="1"/>
          </p:cNvSpPr>
          <p:nvPr>
            <p:ph type="body" sz="quarter" idx="3"/>
          </p:nvPr>
        </p:nvSpPr>
        <p:spPr bwMode="auto">
          <a:xfrm>
            <a:off x="701675" y="4416426"/>
            <a:ext cx="5607050" cy="4183063"/>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8829676"/>
            <a:ext cx="3038475" cy="465138"/>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defTabSz="931769">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0339" y="8829676"/>
            <a:ext cx="3038475" cy="465138"/>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algn="r" defTabSz="931769">
              <a:defRPr sz="1200">
                <a:latin typeface="Calibri" pitchFamily="34" charset="0"/>
              </a:defRPr>
            </a:lvl1pPr>
          </a:lstStyle>
          <a:p>
            <a:pPr>
              <a:defRPr/>
            </a:pPr>
            <a:fld id="{C6FF1081-10F1-448B-91C1-9AFB1E29ABF3}" type="slidenum">
              <a:rPr lang="en-US"/>
              <a:pPr>
                <a:defRPr/>
              </a:pPr>
              <a:t>‹#›</a:t>
            </a:fld>
            <a:endParaRPr lang="en-US"/>
          </a:p>
        </p:txBody>
      </p:sp>
    </p:spTree>
    <p:extLst>
      <p:ext uri="{BB962C8B-B14F-4D97-AF65-F5344CB8AC3E}">
        <p14:creationId xmlns:p14="http://schemas.microsoft.com/office/powerpoint/2010/main" val="18185588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apd.myflorida.com/providers/training/web-based.ht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apdcares.org/providers/training/required-basic-training.ht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apd.lmssupport@apdcares.org"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xfrm>
            <a:off x="1219200" y="685800"/>
            <a:ext cx="4648200" cy="3486150"/>
          </a:xfrm>
          <a:noFill/>
          <a:ln>
            <a:solidFill>
              <a:srgbClr val="000000"/>
            </a:solidFill>
            <a:miter lim="800000"/>
            <a:headEnd/>
            <a:tailEnd/>
          </a:ln>
        </p:spPr>
      </p:sp>
      <p:sp>
        <p:nvSpPr>
          <p:cNvPr id="7170" name="Notes Placeholder 2"/>
          <p:cNvSpPr>
            <a:spLocks noGrp="1"/>
          </p:cNvSpPr>
          <p:nvPr>
            <p:ph type="body" idx="1"/>
          </p:nvPr>
        </p:nvSpPr>
        <p:spPr>
          <a:xfrm>
            <a:off x="1166814" y="4419600"/>
            <a:ext cx="4776786" cy="4172744"/>
          </a:xfrm>
          <a:noFill/>
          <a:ln/>
        </p:spPr>
        <p:txBody>
          <a:bodyPr/>
          <a:lstStyle/>
          <a:p>
            <a:pPr eaLnBrk="1" hangingPunct="1">
              <a:spcBef>
                <a:spcPct val="0"/>
              </a:spcBef>
            </a:pPr>
            <a:r>
              <a:rPr lang="en-US" sz="1000" b="1" dirty="0">
                <a:latin typeface="Arial" charset="0"/>
              </a:rPr>
              <a:t>Slide 1</a:t>
            </a:r>
            <a:r>
              <a:rPr lang="en-US" sz="1000" dirty="0">
                <a:latin typeface="Arial" charset="0"/>
              </a:rPr>
              <a:t> – Introduction Slide</a:t>
            </a:r>
          </a:p>
          <a:p>
            <a:pPr eaLnBrk="1" hangingPunct="1">
              <a:spcBef>
                <a:spcPct val="0"/>
              </a:spcBef>
            </a:pPr>
            <a:endParaRPr lang="en-US" sz="1000" dirty="0">
              <a:latin typeface="Arial" charset="0"/>
            </a:endParaRPr>
          </a:p>
          <a:p>
            <a:pPr eaLnBrk="1" hangingPunct="1">
              <a:spcBef>
                <a:spcPct val="0"/>
              </a:spcBef>
            </a:pPr>
            <a:r>
              <a:rPr lang="en-US" sz="1000" dirty="0" smtClean="0">
                <a:latin typeface="Arial" charset="0"/>
              </a:rPr>
              <a:t>Good Afternoon!</a:t>
            </a:r>
            <a:endParaRPr lang="en-US" sz="1000" dirty="0">
              <a:latin typeface="Arial" charset="0"/>
            </a:endParaRPr>
          </a:p>
          <a:p>
            <a:pPr eaLnBrk="1" hangingPunct="1">
              <a:spcBef>
                <a:spcPct val="0"/>
              </a:spcBef>
            </a:pPr>
            <a:endParaRPr lang="en-US" sz="1000" dirty="0">
              <a:latin typeface="Arial" charset="0"/>
            </a:endParaRPr>
          </a:p>
          <a:p>
            <a:pPr eaLnBrk="1" hangingPunct="1">
              <a:spcBef>
                <a:spcPct val="0"/>
              </a:spcBef>
            </a:pPr>
            <a:r>
              <a:rPr lang="en-US" sz="1000" dirty="0">
                <a:latin typeface="Arial" charset="0"/>
              </a:rPr>
              <a:t>Welcome to the </a:t>
            </a:r>
            <a:r>
              <a:rPr lang="en-US" sz="1000" dirty="0" smtClean="0">
                <a:latin typeface="Arial" charset="0"/>
              </a:rPr>
              <a:t>Agency for Persons with Disabilities TRAIN Florida Presentation.</a:t>
            </a:r>
          </a:p>
          <a:p>
            <a:pPr eaLnBrk="1" hangingPunct="1">
              <a:spcBef>
                <a:spcPct val="0"/>
              </a:spcBef>
            </a:pPr>
            <a:endParaRPr lang="en-US" sz="1000" dirty="0" smtClean="0">
              <a:latin typeface="Arial" charset="0"/>
            </a:endParaRPr>
          </a:p>
          <a:p>
            <a:pPr eaLnBrk="1" hangingPunct="1">
              <a:spcBef>
                <a:spcPct val="0"/>
              </a:spcBef>
            </a:pPr>
            <a:r>
              <a:rPr lang="en-US" sz="1000" dirty="0" smtClean="0">
                <a:latin typeface="Arial" charset="0"/>
              </a:rPr>
              <a:t>Thank you for your interest in TRAIN Florida. </a:t>
            </a:r>
          </a:p>
          <a:p>
            <a:pPr eaLnBrk="1" hangingPunct="1">
              <a:spcBef>
                <a:spcPct val="0"/>
              </a:spcBef>
            </a:pPr>
            <a:endParaRPr lang="en-US" sz="1000" dirty="0" smtClean="0">
              <a:latin typeface="Arial" charset="0"/>
            </a:endParaRPr>
          </a:p>
          <a:p>
            <a:pPr eaLnBrk="1" hangingPunct="1">
              <a:spcBef>
                <a:spcPct val="0"/>
              </a:spcBef>
            </a:pPr>
            <a:r>
              <a:rPr lang="en-US" sz="1000" dirty="0" smtClean="0">
                <a:latin typeface="Arial" charset="0"/>
              </a:rPr>
              <a:t>Beginning</a:t>
            </a:r>
            <a:r>
              <a:rPr lang="en-US" sz="1000" baseline="0" dirty="0" smtClean="0">
                <a:latin typeface="Arial" charset="0"/>
              </a:rPr>
              <a:t> May 18, 2016, TRAIN Florida became the official Learning Management System (LMS) for the Agency for Persons with Disabilities (APD). </a:t>
            </a:r>
          </a:p>
          <a:p>
            <a:pPr eaLnBrk="1" hangingPunct="1">
              <a:spcBef>
                <a:spcPct val="0"/>
              </a:spcBef>
            </a:pPr>
            <a:endParaRPr lang="en-US" sz="1000" baseline="0" dirty="0" smtClean="0">
              <a:latin typeface="Arial" charset="0"/>
            </a:endParaRPr>
          </a:p>
          <a:p>
            <a:pPr eaLnBrk="1" hangingPunct="1">
              <a:spcBef>
                <a:spcPct val="0"/>
              </a:spcBef>
            </a:pPr>
            <a:endParaRPr lang="en-US" sz="1000" dirty="0">
              <a:latin typeface="Arial" charset="0"/>
            </a:endParaRPr>
          </a:p>
          <a:p>
            <a:pPr eaLnBrk="1" hangingPunct="1">
              <a:spcBef>
                <a:spcPct val="0"/>
              </a:spcBef>
            </a:pPr>
            <a:endParaRPr lang="en-US" sz="1000" dirty="0">
              <a:latin typeface="Arial" charset="0"/>
            </a:endParaRPr>
          </a:p>
          <a:p>
            <a:pPr eaLnBrk="1" hangingPunct="1">
              <a:spcBef>
                <a:spcPct val="0"/>
              </a:spcBef>
            </a:pPr>
            <a:r>
              <a:rPr lang="en-US" sz="1000" dirty="0" smtClean="0">
                <a:latin typeface="Arial" charset="0"/>
              </a:rPr>
              <a:t> </a:t>
            </a:r>
            <a:endParaRPr lang="en-US" sz="1000" dirty="0">
              <a:latin typeface="Arial" charset="0"/>
            </a:endParaRPr>
          </a:p>
        </p:txBody>
      </p:sp>
      <p:sp>
        <p:nvSpPr>
          <p:cNvPr id="7171" name="Slide Number Placeholder 3"/>
          <p:cNvSpPr>
            <a:spLocks noGrp="1"/>
          </p:cNvSpPr>
          <p:nvPr>
            <p:ph type="sldNum" sz="quarter" idx="5"/>
          </p:nvPr>
        </p:nvSpPr>
        <p:spPr>
          <a:noFill/>
        </p:spPr>
        <p:txBody>
          <a:bodyPr/>
          <a:lstStyle/>
          <a:p>
            <a:fld id="{0AB681C2-9937-4547-B891-6DD03F6152A3}" type="slidenum">
              <a:rPr lang="en-US" smtClean="0"/>
              <a:pPr/>
              <a:t>1</a:t>
            </a:fld>
            <a:endParaRPr lang="en-US" smtClean="0"/>
          </a:p>
        </p:txBody>
      </p:sp>
    </p:spTree>
    <p:extLst>
      <p:ext uri="{BB962C8B-B14F-4D97-AF65-F5344CB8AC3E}">
        <p14:creationId xmlns:p14="http://schemas.microsoft.com/office/powerpoint/2010/main" val="2741051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099" y="4419600"/>
            <a:ext cx="4648201"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10</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APD Provider and Customer Training</a:t>
            </a:r>
          </a:p>
          <a:p>
            <a:pPr eaLnBrk="1" hangingPunct="1">
              <a:spcBef>
                <a:spcPct val="0"/>
              </a:spcBef>
            </a:pPr>
            <a:endParaRPr lang="en-US" sz="1000" dirty="0" smtClean="0">
              <a:latin typeface="Arial" panose="020B0604020202020204" pitchFamily="34" charset="0"/>
              <a:cs typeface="Arial" panose="020B0604020202020204" pitchFamily="34" charset="0"/>
            </a:endParaRPr>
          </a:p>
          <a:p>
            <a:r>
              <a:rPr lang="en-US" sz="1000" dirty="0" smtClean="0">
                <a:latin typeface="Arial" panose="020B0604020202020204" pitchFamily="34" charset="0"/>
                <a:cs typeface="Arial" panose="020B0604020202020204" pitchFamily="34" charset="0"/>
              </a:rPr>
              <a:t>Providers and customers can access various APD training web pages for information about training requirements and opportunities. </a:t>
            </a:r>
          </a:p>
          <a:p>
            <a:r>
              <a:rPr lang="en-US" sz="1000" dirty="0" smtClean="0">
                <a:latin typeface="Arial" panose="020B0604020202020204" pitchFamily="34" charset="0"/>
                <a:cs typeface="Arial" panose="020B0604020202020204" pitchFamily="34" charset="0"/>
              </a:rPr>
              <a:t>Although specific training is required for providers and some APD employees, these courses are available to everyone—including APD customers and family members.</a:t>
            </a:r>
          </a:p>
          <a:p>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latin typeface="Arial" panose="020B0604020202020204" pitchFamily="34" charset="0"/>
                <a:cs typeface="Arial" panose="020B0604020202020204" pitchFamily="34" charset="0"/>
              </a:rPr>
              <a:t>There are three types of APD trainings: Required Provider Basic Training (applies to all direct care staff), Required Provider Service-Specific Training (applies to direct care staff of specific services) and Required Provider In-Service Training.  Some of these courses are available using web-based training, some are available in a classroom setting and some are available in both settings.  The web-based courses require a fee while the classroom courses from APD are free.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u="sng" dirty="0" smtClean="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APD</a:t>
            </a:r>
            <a:r>
              <a:rPr lang="en-US" sz="1000" u="sng" baseline="0" dirty="0" smtClean="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 also provides </a:t>
            </a:r>
            <a:r>
              <a:rPr lang="en-US" sz="1000" u="sng" dirty="0" smtClean="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information about Web-based courses and registration for courses not taught by APD</a:t>
            </a:r>
            <a:endParaRPr lang="en-US" sz="1000" u="sng" dirty="0" smtClean="0">
              <a:solidFill>
                <a:schemeClr val="tx1"/>
              </a:solidFill>
              <a:latin typeface="Arial" panose="020B0604020202020204" pitchFamily="34" charset="0"/>
              <a:ea typeface="Tahoma" panose="020B060403050404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10</a:t>
            </a:fld>
            <a:endParaRPr lang="en-US" sz="1200">
              <a:latin typeface="Calibri" pitchFamily="34" charset="0"/>
            </a:endParaRPr>
          </a:p>
        </p:txBody>
      </p:sp>
    </p:spTree>
    <p:extLst>
      <p:ext uri="{BB962C8B-B14F-4D97-AF65-F5344CB8AC3E}">
        <p14:creationId xmlns:p14="http://schemas.microsoft.com/office/powerpoint/2010/main" val="1716423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100" y="4267200"/>
            <a:ext cx="4648201"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10</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APD Provider and Customer Training</a:t>
            </a:r>
          </a:p>
          <a:p>
            <a:pPr eaLnBrk="1" hangingPunct="1">
              <a:spcBef>
                <a:spcPct val="0"/>
              </a:spcBef>
            </a:pPr>
            <a:endParaRPr lang="en-US" sz="1000" dirty="0" smtClean="0">
              <a:latin typeface="Arial" charset="0"/>
              <a:cs typeface="Arial" charset="0"/>
            </a:endParaRPr>
          </a:p>
          <a:p>
            <a:r>
              <a:rPr lang="en-US" sz="1000" kern="1200" dirty="0" smtClean="0">
                <a:solidFill>
                  <a:schemeClr val="tx1"/>
                </a:solidFill>
                <a:effectLst/>
                <a:latin typeface="Arial" panose="020B0604020202020204" pitchFamily="34" charset="0"/>
                <a:cs typeface="Arial" panose="020B0604020202020204" pitchFamily="34" charset="0"/>
              </a:rPr>
              <a:t>The first APD courses you must register for and complete in TRAIN Florida are:</a:t>
            </a:r>
          </a:p>
          <a:p>
            <a:r>
              <a:rPr lang="en-US" sz="1000" kern="1200" dirty="0" smtClean="0">
                <a:solidFill>
                  <a:schemeClr val="tx1"/>
                </a:solidFill>
                <a:effectLst/>
                <a:latin typeface="Arial" panose="020B0604020202020204" pitchFamily="34" charset="0"/>
                <a:cs typeface="Arial" panose="020B0604020202020204" pitchFamily="34" charset="0"/>
              </a:rPr>
              <a:t> </a:t>
            </a:r>
          </a:p>
          <a:p>
            <a:pPr lvl="0"/>
            <a:r>
              <a:rPr lang="en-US" sz="1000" kern="1200" dirty="0" smtClean="0">
                <a:solidFill>
                  <a:schemeClr val="tx1"/>
                </a:solidFill>
                <a:effectLst/>
                <a:latin typeface="Arial" panose="020B0604020202020204" pitchFamily="34" charset="0"/>
                <a:cs typeface="Arial" panose="020B0604020202020204" pitchFamily="34" charset="0"/>
              </a:rPr>
              <a:t>APD – Zero Tolerance – A Statewide Initiative</a:t>
            </a:r>
          </a:p>
          <a:p>
            <a:pPr lvl="0"/>
            <a:r>
              <a:rPr lang="en-US" sz="1000" kern="1200" dirty="0" smtClean="0">
                <a:solidFill>
                  <a:schemeClr val="tx1"/>
                </a:solidFill>
                <a:effectLst/>
                <a:latin typeface="Arial" panose="020B0604020202020204" pitchFamily="34" charset="0"/>
                <a:cs typeface="Arial" panose="020B0604020202020204" pitchFamily="34" charset="0"/>
              </a:rPr>
              <a:t>APD – Direct Care Core Competencies (DCCC)</a:t>
            </a:r>
          </a:p>
          <a:p>
            <a:pPr lvl="0"/>
            <a:r>
              <a:rPr lang="en-US" sz="1000" kern="1200" dirty="0" smtClean="0">
                <a:solidFill>
                  <a:schemeClr val="tx1"/>
                </a:solidFill>
                <a:effectLst/>
                <a:latin typeface="Arial" panose="020B0604020202020204" pitchFamily="34" charset="0"/>
                <a:cs typeface="Arial" panose="020B0604020202020204" pitchFamily="34" charset="0"/>
              </a:rPr>
              <a:t>ADP – Health Insurance Portability and Accountability Act (HIPAA)</a:t>
            </a:r>
            <a:endParaRPr lang="en-US" sz="1000" dirty="0">
              <a:latin typeface="Arial" panose="020B0604020202020204" pitchFamily="34" charset="0"/>
              <a:cs typeface="Arial" panose="020B0604020202020204" pitchFamily="34" charset="0"/>
            </a:endParaRPr>
          </a:p>
          <a:p>
            <a:r>
              <a:rPr lang="en-US" sz="1000" dirty="0" smtClean="0"/>
              <a:t>Direct </a:t>
            </a:r>
            <a:r>
              <a:rPr lang="en-US" sz="1000" dirty="0"/>
              <a:t>Care Core Competencies includes; Individual Choices, Rights, and </a:t>
            </a:r>
            <a:r>
              <a:rPr lang="en-US" sz="1000" dirty="0" smtClean="0"/>
              <a:t>Responsibilities; </a:t>
            </a:r>
            <a:r>
              <a:rPr lang="en-US" sz="1000" dirty="0"/>
              <a:t>Introduction to Developmental </a:t>
            </a:r>
            <a:r>
              <a:rPr lang="en-US" sz="1000" dirty="0" smtClean="0"/>
              <a:t>Disabilities; </a:t>
            </a:r>
            <a:r>
              <a:rPr lang="en-US" sz="1000" dirty="0"/>
              <a:t>Maintaining Health, Safety, and </a:t>
            </a:r>
            <a:r>
              <a:rPr lang="en-US" sz="1000" dirty="0" smtClean="0"/>
              <a:t>Wellness;</a:t>
            </a:r>
            <a:r>
              <a:rPr lang="en-US" sz="1000" baseline="0" dirty="0" smtClean="0"/>
              <a:t> </a:t>
            </a:r>
            <a:r>
              <a:rPr lang="en-US" sz="1000" dirty="0" smtClean="0"/>
              <a:t>and </a:t>
            </a:r>
            <a:r>
              <a:rPr lang="en-US" sz="1000" dirty="0"/>
              <a:t>Basic Person Centered Planning. All providers are required to complete the course “Requirements for All Waiver Providers” located on the APD </a:t>
            </a:r>
            <a:r>
              <a:rPr lang="en-US" sz="1000" dirty="0" smtClean="0"/>
              <a:t>website </a:t>
            </a:r>
            <a:r>
              <a:rPr lang="en-US" sz="1000" dirty="0"/>
              <a:t>at </a:t>
            </a:r>
            <a:r>
              <a:rPr lang="en-US" sz="1000" u="sng" dirty="0">
                <a:hlinkClick r:id="rId3"/>
              </a:rPr>
              <a:t>http://apdcares.org/providers/training/required-basic-training.htm</a:t>
            </a:r>
            <a:r>
              <a:rPr lang="en-US" sz="1000" dirty="0"/>
              <a:t>. </a:t>
            </a:r>
          </a:p>
          <a:p>
            <a:endParaRPr lang="en-US" sz="1000" kern="1200" dirty="0" smtClean="0">
              <a:solidFill>
                <a:schemeClr val="tx1"/>
              </a:solidFill>
              <a:effectLst/>
              <a:latin typeface="Arial" panose="020B0604020202020204" pitchFamily="34" charset="0"/>
              <a:cs typeface="Arial" panose="020B0604020202020204" pitchFamily="34" charset="0"/>
            </a:endParaRPr>
          </a:p>
          <a:p>
            <a:r>
              <a:rPr lang="en-US" sz="1000" b="1" kern="1200" dirty="0" smtClean="0">
                <a:solidFill>
                  <a:schemeClr val="tx1"/>
                </a:solidFill>
                <a:effectLst/>
                <a:latin typeface="Arial" panose="020B0604020202020204" pitchFamily="34" charset="0"/>
                <a:cs typeface="Arial" panose="020B0604020202020204" pitchFamily="34" charset="0"/>
              </a:rPr>
              <a:t>NOTE:</a:t>
            </a:r>
            <a:r>
              <a:rPr lang="en-US" sz="1000" kern="1200" dirty="0" smtClean="0">
                <a:solidFill>
                  <a:schemeClr val="tx1"/>
                </a:solidFill>
                <a:effectLst/>
                <a:latin typeface="Arial" panose="020B0604020202020204" pitchFamily="34" charset="0"/>
                <a:cs typeface="Arial" panose="020B0604020202020204" pitchFamily="34" charset="0"/>
              </a:rPr>
              <a:t> Once you complete the courses in TRAIN Florida, the</a:t>
            </a:r>
            <a:r>
              <a:rPr lang="en-US" sz="1000" kern="1200" baseline="0" dirty="0" smtClean="0">
                <a:solidFill>
                  <a:schemeClr val="tx1"/>
                </a:solidFill>
                <a:effectLst/>
                <a:latin typeface="Arial" panose="020B0604020202020204" pitchFamily="34" charset="0"/>
                <a:cs typeface="Arial" panose="020B0604020202020204" pitchFamily="34" charset="0"/>
              </a:rPr>
              <a:t> courses </a:t>
            </a:r>
            <a:r>
              <a:rPr lang="en-US" sz="1000" kern="1200" dirty="0" smtClean="0">
                <a:solidFill>
                  <a:schemeClr val="tx1"/>
                </a:solidFill>
                <a:effectLst/>
                <a:latin typeface="Arial" panose="020B0604020202020204" pitchFamily="34" charset="0"/>
                <a:cs typeface="Arial" panose="020B0604020202020204" pitchFamily="34" charset="0"/>
              </a:rPr>
              <a:t>will automatically be posted to your TRAIN Florida transcript.</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r>
              <a:rPr lang="en-US" sz="1000" dirty="0" smtClean="0">
                <a:latin typeface="Arial" panose="020B0604020202020204" pitchFamily="34" charset="0"/>
                <a:cs typeface="Arial" panose="020B0604020202020204" pitchFamily="34" charset="0"/>
              </a:rPr>
              <a:t> </a:t>
            </a:r>
          </a:p>
          <a:p>
            <a:endParaRPr lang="en-US" sz="1000" dirty="0" smtClean="0">
              <a:latin typeface="Arial" panose="020B0604020202020204" pitchFamily="34" charset="0"/>
              <a:cs typeface="Arial" panose="020B0604020202020204" pitchFamily="34" charset="0"/>
            </a:endParaRPr>
          </a:p>
          <a:p>
            <a:r>
              <a:rPr lang="en-US" sz="1000" dirty="0" smtClean="0">
                <a:latin typeface="Arial" panose="020B0604020202020204" pitchFamily="34" charset="0"/>
                <a:cs typeface="Arial" panose="020B0604020202020204" pitchFamily="34" charset="0"/>
              </a:rPr>
              <a:t>Providers and </a:t>
            </a:r>
            <a:r>
              <a:rPr lang="en-US" sz="1000" dirty="0" smtClean="0">
                <a:latin typeface="Arial" panose="020B0604020202020204" pitchFamily="34" charset="0"/>
                <a:cs typeface="Arial" panose="020B0604020202020204" pitchFamily="34" charset="0"/>
              </a:rPr>
              <a:t>customers </a:t>
            </a:r>
            <a:r>
              <a:rPr lang="en-US" sz="1000" dirty="0" smtClean="0">
                <a:latin typeface="Arial" panose="020B0604020202020204" pitchFamily="34" charset="0"/>
                <a:cs typeface="Arial" panose="020B0604020202020204" pitchFamily="34" charset="0"/>
              </a:rPr>
              <a:t>can access various APD training</a:t>
            </a:r>
            <a:r>
              <a:rPr lang="en-US" sz="1000" baseline="0" dirty="0" smtClean="0">
                <a:latin typeface="Arial" panose="020B0604020202020204" pitchFamily="34" charset="0"/>
                <a:cs typeface="Arial" panose="020B0604020202020204" pitchFamily="34" charset="0"/>
              </a:rPr>
              <a:t> on TRAIN Florida </a:t>
            </a:r>
            <a:r>
              <a:rPr lang="en-US" sz="1000" baseline="0" dirty="0" smtClean="0">
                <a:latin typeface="Arial" panose="020B0604020202020204" pitchFamily="34" charset="0"/>
                <a:cs typeface="Arial" panose="020B0604020202020204" pitchFamily="34" charset="0"/>
              </a:rPr>
              <a:t>for free.  </a:t>
            </a:r>
            <a:endParaRPr lang="en-US" sz="100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latin typeface="Arial" panose="020B0604020202020204" pitchFamily="34" charset="0"/>
                <a:cs typeface="Arial" panose="020B0604020202020204" pitchFamily="34" charset="0"/>
              </a:rPr>
              <a:t> </a:t>
            </a:r>
            <a:endParaRPr lang="en-US" sz="1000" u="sng" dirty="0" smtClean="0">
              <a:solidFill>
                <a:schemeClr val="tx1"/>
              </a:solidFill>
              <a:latin typeface="Arial" panose="020B0604020202020204" pitchFamily="34" charset="0"/>
              <a:ea typeface="Tahoma" panose="020B060403050404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smtClean="0"/>
          </a:p>
          <a:p>
            <a:endParaRPr lang="en-US" sz="100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11</a:t>
            </a:fld>
            <a:endParaRPr lang="en-US" sz="1200">
              <a:latin typeface="Calibri" pitchFamily="34" charset="0"/>
            </a:endParaRPr>
          </a:p>
        </p:txBody>
      </p:sp>
    </p:spTree>
    <p:extLst>
      <p:ext uri="{BB962C8B-B14F-4D97-AF65-F5344CB8AC3E}">
        <p14:creationId xmlns:p14="http://schemas.microsoft.com/office/powerpoint/2010/main" val="423590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099" y="4419600"/>
            <a:ext cx="4457701"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11</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APD Training Solutions</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smtClean="0">
                <a:latin typeface="Arial" panose="020B0604020202020204" pitchFamily="34" charset="0"/>
                <a:cs typeface="Arial" panose="020B0604020202020204" pitchFamily="34" charset="0"/>
              </a:rPr>
              <a:t>APD has identified our training strengths, weaknesses, and opportunities.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smtClean="0">
                <a:latin typeface="Arial" panose="020B0604020202020204" pitchFamily="34" charset="0"/>
                <a:cs typeface="Arial" panose="020B0604020202020204" pitchFamily="34" charset="0"/>
              </a:rPr>
              <a:t>Our performance measures provide solutions for closing our training gaps and include; encouraging, enabling, engaging and empowering our providers and customers through a powerful Learning Management System. </a:t>
            </a:r>
            <a:endParaRPr lang="en-US" sz="100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12</a:t>
            </a:fld>
            <a:endParaRPr lang="en-US" sz="1200">
              <a:latin typeface="Calibri" pitchFamily="34" charset="0"/>
            </a:endParaRPr>
          </a:p>
        </p:txBody>
      </p:sp>
    </p:spTree>
    <p:extLst>
      <p:ext uri="{BB962C8B-B14F-4D97-AF65-F5344CB8AC3E}">
        <p14:creationId xmlns:p14="http://schemas.microsoft.com/office/powerpoint/2010/main" val="2849381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100" y="4384358"/>
            <a:ext cx="5607050" cy="4183063"/>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12</a:t>
            </a:r>
            <a:r>
              <a:rPr lang="en-US" sz="1000" dirty="0" smtClean="0">
                <a:latin typeface="Arial" charset="0"/>
                <a:cs typeface="Arial" charset="0"/>
              </a:rPr>
              <a:t> –</a:t>
            </a:r>
            <a:r>
              <a:rPr lang="en-US" sz="1000" baseline="0" dirty="0" smtClean="0">
                <a:solidFill>
                  <a:srgbClr val="FFFFFF"/>
                </a:solidFill>
                <a:latin typeface="Tahoma" pitchFamily="34" charset="0"/>
                <a:cs typeface="Arial" charset="0"/>
              </a:rPr>
              <a:t>Train Florida Demo</a:t>
            </a:r>
          </a:p>
          <a:p>
            <a:pPr eaLnBrk="1" hangingPunct="1">
              <a:spcBef>
                <a:spcPct val="0"/>
              </a:spcBef>
            </a:pPr>
            <a:endParaRPr lang="en-US" sz="1000" dirty="0" smtClean="0">
              <a:latin typeface="Arial" charset="0"/>
              <a:cs typeface="Arial" charset="0"/>
            </a:endParaRPr>
          </a:p>
          <a:p>
            <a:pPr lvl="0" algn="l"/>
            <a:r>
              <a:rPr lang="en-US" sz="1000" dirty="0" smtClean="0"/>
              <a:t>The TRAIN structure offers access and tools to:</a:t>
            </a:r>
            <a:endParaRPr lang="en-US" sz="1000" dirty="0" smtClean="0">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solidFill>
                  <a:srgbClr val="C00000"/>
                </a:solidFill>
              </a:rPr>
              <a:t>Learners, Course Providers, and Administrators</a:t>
            </a:r>
            <a:endParaRPr lang="en-US" sz="1000" dirty="0" smtClean="0">
              <a:latin typeface="Tahoma" panose="020B0604030504040204" pitchFamily="34" charset="0"/>
              <a:ea typeface="Tahoma" panose="020B0604030504040204" pitchFamily="34" charset="0"/>
              <a:cs typeface="Tahoma" panose="020B0604030504040204" pitchFamily="34" charset="0"/>
            </a:endParaRPr>
          </a:p>
          <a:p>
            <a:pPr eaLnBrk="1" hangingPunct="1">
              <a:spcBef>
                <a:spcPct val="0"/>
              </a:spcBef>
            </a:pPr>
            <a:endParaRPr lang="en-US" sz="1000" dirty="0" smtClean="0">
              <a:latin typeface="Arial" charset="0"/>
            </a:endParaRPr>
          </a:p>
          <a:p>
            <a:pPr eaLnBrk="1" hangingPunct="1">
              <a:spcBef>
                <a:spcPct val="0"/>
              </a:spcBef>
            </a:pPr>
            <a:r>
              <a:rPr lang="en-US" sz="1000" baseline="0" dirty="0" smtClean="0">
                <a:solidFill>
                  <a:srgbClr val="FFFFFF"/>
                </a:solidFill>
                <a:latin typeface="Tahoma" pitchFamily="34" charset="0"/>
                <a:cs typeface="Arial" charset="0"/>
              </a:rPr>
              <a:t>It is available 27/4 and supports various web browsers.</a:t>
            </a:r>
          </a:p>
          <a:p>
            <a:pPr eaLnBrk="1" hangingPunct="1">
              <a:spcBef>
                <a:spcPct val="0"/>
              </a:spcBef>
            </a:pPr>
            <a:endParaRPr lang="en-US" sz="1000" baseline="0" dirty="0" smtClean="0">
              <a:solidFill>
                <a:srgbClr val="FFFFFF"/>
              </a:solidFill>
              <a:latin typeface="Tahoma" pitchFamily="34" charset="0"/>
              <a:cs typeface="Arial" charset="0"/>
            </a:endParaRPr>
          </a:p>
          <a:p>
            <a:pPr eaLnBrk="1" hangingPunct="1">
              <a:spcBef>
                <a:spcPct val="0"/>
              </a:spcBef>
            </a:pPr>
            <a:r>
              <a:rPr lang="en-US" sz="1000" baseline="0" dirty="0" smtClean="0">
                <a:solidFill>
                  <a:srgbClr val="FFFFFF"/>
                </a:solidFill>
                <a:latin typeface="Tahoma" pitchFamily="34" charset="0"/>
                <a:cs typeface="Arial" charset="0"/>
              </a:rPr>
              <a:t>APD learners will have access to the TRAIN Login page from various APD external web pages.</a:t>
            </a:r>
          </a:p>
          <a:p>
            <a:pPr eaLnBrk="1" hangingPunct="1">
              <a:spcBef>
                <a:spcPct val="0"/>
              </a:spcBef>
            </a:pPr>
            <a:endParaRPr lang="en-US" sz="1000" baseline="0" dirty="0" smtClean="0">
              <a:solidFill>
                <a:srgbClr val="FFFFFF"/>
              </a:solidFill>
              <a:latin typeface="Tahoma" pitchFamily="34" charset="0"/>
              <a:cs typeface="Arial" charset="0"/>
            </a:endParaRPr>
          </a:p>
          <a:p>
            <a:pPr eaLnBrk="1" hangingPunct="1">
              <a:spcBef>
                <a:spcPct val="0"/>
              </a:spcBef>
            </a:pPr>
            <a:r>
              <a:rPr lang="en-US" sz="1000" baseline="0" dirty="0" smtClean="0">
                <a:solidFill>
                  <a:srgbClr val="FFFFFF"/>
                </a:solidFill>
                <a:latin typeface="Tahoma" pitchFamily="34" charset="0"/>
                <a:cs typeface="Arial" charset="0"/>
              </a:rPr>
              <a:t>Let’s take a few minutes and see TRAIN Florida in action – (click TF logo to access login page)</a:t>
            </a:r>
          </a:p>
          <a:p>
            <a:pPr eaLnBrk="1" hangingPunct="1">
              <a:spcBef>
                <a:spcPct val="0"/>
              </a:spcBef>
            </a:pPr>
            <a:endParaRPr lang="en-US" sz="1000" baseline="0" dirty="0" smtClean="0">
              <a:solidFill>
                <a:srgbClr val="FFFFFF"/>
              </a:solidFill>
              <a:latin typeface="Tahoma" pitchFamily="34" charset="0"/>
              <a:cs typeface="Arial" charset="0"/>
            </a:endParaRPr>
          </a:p>
          <a:p>
            <a:pPr eaLnBrk="1" hangingPunct="1">
              <a:spcBef>
                <a:spcPct val="0"/>
              </a:spcBef>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13</a:t>
            </a:fld>
            <a:endParaRPr lang="en-US" sz="1200">
              <a:latin typeface="Calibri" pitchFamily="34" charset="0"/>
            </a:endParaRPr>
          </a:p>
        </p:txBody>
      </p:sp>
    </p:spTree>
    <p:extLst>
      <p:ext uri="{BB962C8B-B14F-4D97-AF65-F5344CB8AC3E}">
        <p14:creationId xmlns:p14="http://schemas.microsoft.com/office/powerpoint/2010/main" val="262401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295399" y="4419600"/>
            <a:ext cx="4572001"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13</a:t>
            </a:r>
            <a:r>
              <a:rPr lang="en-US" sz="1000" dirty="0" smtClean="0">
                <a:latin typeface="Arial" charset="0"/>
                <a:cs typeface="Arial" charset="0"/>
              </a:rPr>
              <a:t> </a:t>
            </a:r>
            <a:r>
              <a:rPr lang="en-US" sz="1000" dirty="0">
                <a:latin typeface="Arial" charset="0"/>
                <a:cs typeface="Arial" charset="0"/>
              </a:rPr>
              <a:t>– </a:t>
            </a:r>
            <a:r>
              <a:rPr lang="en-US" sz="1000" dirty="0" smtClean="0">
                <a:latin typeface="Arial" charset="0"/>
                <a:cs typeface="Arial" charset="0"/>
              </a:rPr>
              <a:t>T</a:t>
            </a:r>
            <a:r>
              <a:rPr lang="en-US" sz="1000" dirty="0" smtClean="0">
                <a:latin typeface="Arial" panose="020B0604020202020204" pitchFamily="34" charset="0"/>
                <a:cs typeface="Arial" panose="020B0604020202020204" pitchFamily="34" charset="0"/>
              </a:rPr>
              <a:t>he Value of APD participating in TRAIN Florida</a:t>
            </a:r>
            <a:endParaRPr lang="en-US" sz="1000" dirty="0" smtClean="0">
              <a:latin typeface="Arial" charset="0"/>
              <a:cs typeface="Arial" charset="0"/>
            </a:endParaRPr>
          </a:p>
          <a:p>
            <a:pPr defTabSz="914308" eaLnBrk="1" hangingPunct="1">
              <a:spcBef>
                <a:spcPct val="0"/>
              </a:spcBef>
              <a:defRPr/>
            </a:pPr>
            <a:endParaRPr lang="en-US" sz="1000" dirty="0" smtClean="0">
              <a:solidFill>
                <a:srgbClr val="00A0AF"/>
              </a:solidFill>
              <a:latin typeface="Arial" panose="020B0604020202020204" pitchFamily="34" charset="0"/>
              <a:cs typeface="Arial" panose="020B0604020202020204" pitchFamily="34" charset="0"/>
            </a:endParaRPr>
          </a:p>
          <a:p>
            <a:r>
              <a:rPr lang="en-US" sz="1000" dirty="0" smtClean="0">
                <a:latin typeface="Arial" panose="020B0604020202020204" pitchFamily="34" charset="0"/>
                <a:cs typeface="Arial" panose="020B0604020202020204" pitchFamily="34" charset="0"/>
              </a:rPr>
              <a:t>What is the value of APD participating in TRAIN Florida?</a:t>
            </a:r>
          </a:p>
          <a:p>
            <a:r>
              <a:rPr lang="en-US" sz="1000" dirty="0" smtClean="0">
                <a:latin typeface="Arial" panose="020B0604020202020204" pitchFamily="34" charset="0"/>
                <a:cs typeface="Arial" panose="020B0604020202020204" pitchFamily="34" charset="0"/>
              </a:rPr>
              <a:t> </a:t>
            </a:r>
          </a:p>
          <a:p>
            <a:pPr eaLnBrk="0" hangingPunct="0"/>
            <a:r>
              <a:rPr lang="en-US" sz="1000" dirty="0" smtClean="0">
                <a:latin typeface="Arial" panose="020B0604020202020204" pitchFamily="34" charset="0"/>
                <a:cs typeface="Arial" panose="020B0604020202020204" pitchFamily="34" charset="0"/>
              </a:rPr>
              <a:t>The value can be seen in developing a qualified workforce as you </a:t>
            </a:r>
            <a:r>
              <a:rPr lang="en-US" sz="1000" smtClean="0">
                <a:latin typeface="Arial" panose="020B0604020202020204" pitchFamily="34" charset="0"/>
                <a:cs typeface="Arial" panose="020B0604020202020204" pitchFamily="34" charset="0"/>
              </a:rPr>
              <a:t>and </a:t>
            </a:r>
            <a:r>
              <a:rPr lang="en-US" sz="1000" smtClean="0">
                <a:latin typeface="Arial" panose="020B0604020202020204" pitchFamily="34" charset="0"/>
                <a:cs typeface="Arial" panose="020B0604020202020204" pitchFamily="34" charset="0"/>
              </a:rPr>
              <a:t>your </a:t>
            </a:r>
            <a:r>
              <a:rPr lang="en-US" sz="1000" dirty="0" smtClean="0">
                <a:latin typeface="Arial" panose="020B0604020202020204" pitchFamily="34" charset="0"/>
                <a:cs typeface="Arial" panose="020B0604020202020204" pitchFamily="34" charset="0"/>
              </a:rPr>
              <a:t>staff gain access to more than 29,000 </a:t>
            </a:r>
            <a:r>
              <a:rPr lang="en-US" sz="1200" kern="1200" dirty="0" smtClean="0">
                <a:solidFill>
                  <a:schemeClr val="tx1"/>
                </a:solidFill>
                <a:effectLst/>
                <a:latin typeface="+mn-lt"/>
                <a:ea typeface="+mn-ea"/>
                <a:cs typeface="+mn-cs"/>
              </a:rPr>
              <a:t>educational trainings</a:t>
            </a:r>
            <a:r>
              <a:rPr lang="en-US" sz="1000" dirty="0" smtClean="0">
                <a:latin typeface="Arial" panose="020B0604020202020204" pitchFamily="34" charset="0"/>
                <a:cs typeface="Arial" panose="020B0604020202020204" pitchFamily="34" charset="0"/>
              </a:rPr>
              <a:t>. This in turn becomes a strong tool for helping to sustain a competent and qualified organization.</a:t>
            </a:r>
          </a:p>
          <a:p>
            <a:r>
              <a:rPr lang="en-US" sz="1000" dirty="0" smtClean="0">
                <a:latin typeface="Arial" panose="020B0604020202020204" pitchFamily="34" charset="0"/>
                <a:cs typeface="Arial" panose="020B0604020202020204" pitchFamily="34" charset="0"/>
              </a:rPr>
              <a:t> </a:t>
            </a:r>
          </a:p>
          <a:p>
            <a:r>
              <a:rPr lang="en-US" sz="1000" dirty="0" smtClean="0">
                <a:latin typeface="Arial" panose="020B0604020202020204" pitchFamily="34" charset="0"/>
                <a:cs typeface="Arial" panose="020B0604020202020204" pitchFamily="34" charset="0"/>
              </a:rPr>
              <a:t>Economies of Scale: Participation in TRAIN Florida supports APD training at a significant cost savings. It does so by strengthening the Core Competencies in a workforce empowered by a vibrant, cost effective, easy to use learning system.</a:t>
            </a:r>
          </a:p>
          <a:p>
            <a:pPr eaLnBrk="1" hangingPunct="1">
              <a:spcBef>
                <a:spcPct val="0"/>
              </a:spcBef>
            </a:pPr>
            <a:endParaRPr lang="en-US" sz="1000" dirty="0" smtClean="0">
              <a:latin typeface="Arial" charset="0"/>
            </a:endParaRPr>
          </a:p>
          <a:p>
            <a:pPr eaLnBrk="1" hangingPunct="1">
              <a:spcBef>
                <a:spcPct val="0"/>
              </a:spcBef>
            </a:pPr>
            <a:r>
              <a:rPr lang="en-US" sz="1200" kern="1200" dirty="0" smtClean="0">
                <a:solidFill>
                  <a:schemeClr val="tx1"/>
                </a:solidFill>
                <a:effectLst/>
                <a:latin typeface="+mn-lt"/>
                <a:ea typeface="+mn-ea"/>
                <a:cs typeface="+mn-cs"/>
              </a:rPr>
              <a:t>This Power in Numbers is Priceless.</a:t>
            </a:r>
          </a:p>
          <a:p>
            <a:pPr eaLnBrk="1" hangingPunct="1">
              <a:spcBef>
                <a:spcPct val="0"/>
              </a:spcBef>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14</a:t>
            </a:fld>
            <a:endParaRPr lang="en-US" sz="1200">
              <a:latin typeface="Calibri" pitchFamily="34" charset="0"/>
            </a:endParaRPr>
          </a:p>
        </p:txBody>
      </p:sp>
    </p:spTree>
    <p:extLst>
      <p:ext uri="{BB962C8B-B14F-4D97-AF65-F5344CB8AC3E}">
        <p14:creationId xmlns:p14="http://schemas.microsoft.com/office/powerpoint/2010/main" val="3635015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219199" y="4419600"/>
            <a:ext cx="4610101"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14</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Additional Information</a:t>
            </a:r>
            <a:endParaRPr lang="en-US" sz="1000" baseline="0" dirty="0" smtClean="0">
              <a:solidFill>
                <a:srgbClr val="FFFFFF"/>
              </a:solidFill>
              <a:latin typeface="Tahoma" pitchFamily="34" charset="0"/>
              <a:cs typeface="Arial" charset="0"/>
            </a:endParaRPr>
          </a:p>
          <a:p>
            <a:pPr eaLnBrk="1" hangingPunct="1">
              <a:spcBef>
                <a:spcPct val="0"/>
              </a:spcBef>
            </a:pPr>
            <a:endParaRPr lang="en-US" sz="1000" dirty="0" smtClean="0">
              <a:latin typeface="Arial" charset="0"/>
              <a:cs typeface="Arial" charset="0"/>
            </a:endParaRPr>
          </a:p>
          <a:p>
            <a:pPr marL="0" marR="0" indent="0" algn="l" defTabSz="914308" rtl="0" eaLnBrk="1" fontAlgn="base" latinLnBrk="0" hangingPunct="1">
              <a:lnSpc>
                <a:spcPct val="100000"/>
              </a:lnSpc>
              <a:spcBef>
                <a:spcPct val="0"/>
              </a:spcBef>
              <a:spcAft>
                <a:spcPct val="0"/>
              </a:spcAft>
              <a:buClrTx/>
              <a:buSzTx/>
              <a:buFontTx/>
              <a:buNone/>
              <a:tabLst/>
              <a:defRPr/>
            </a:pPr>
            <a:r>
              <a:rPr lang="en-US" sz="1000" b="1" dirty="0" smtClean="0"/>
              <a:t>The TRAIN has arrived to the Agency for Persons with Disabilities!  Get on board today!</a:t>
            </a:r>
          </a:p>
          <a:p>
            <a:pPr defTabSz="914308" eaLnBrk="1" hangingPunct="1">
              <a:spcBef>
                <a:spcPct val="0"/>
              </a:spcBef>
              <a:defRPr/>
            </a:pPr>
            <a:endParaRPr lang="en-US" sz="1000" dirty="0" smtClean="0">
              <a:solidFill>
                <a:srgbClr val="00A0AF"/>
              </a:solidFill>
              <a:latin typeface="Arial" panose="020B0604020202020204" pitchFamily="34" charset="0"/>
              <a:cs typeface="Arial" panose="020B0604020202020204" pitchFamily="34" charset="0"/>
            </a:endParaRPr>
          </a:p>
          <a:p>
            <a:r>
              <a:rPr lang="en-US" sz="1000" dirty="0" smtClean="0">
                <a:solidFill>
                  <a:schemeClr val="tx1"/>
                </a:solidFill>
                <a:latin typeface="Arial" panose="020B0604020202020204" pitchFamily="34" charset="0"/>
                <a:cs typeface="Arial" panose="020B0604020202020204" pitchFamily="34" charset="0"/>
              </a:rPr>
              <a:t>Want to learn more about APD</a:t>
            </a:r>
            <a:r>
              <a:rPr lang="en-US" sz="1000" baseline="0" dirty="0" smtClean="0">
                <a:solidFill>
                  <a:schemeClr val="tx1"/>
                </a:solidFill>
                <a:latin typeface="Arial" panose="020B0604020202020204" pitchFamily="34" charset="0"/>
                <a:cs typeface="Arial" panose="020B0604020202020204" pitchFamily="34" charset="0"/>
              </a:rPr>
              <a:t> coming onboard </a:t>
            </a:r>
            <a:r>
              <a:rPr lang="en-US" sz="1000" dirty="0" smtClean="0">
                <a:solidFill>
                  <a:schemeClr val="tx1"/>
                </a:solidFill>
                <a:latin typeface="Arial" panose="020B0604020202020204" pitchFamily="34" charset="0"/>
                <a:cs typeface="Arial" panose="020B0604020202020204" pitchFamily="34" charset="0"/>
              </a:rPr>
              <a:t>TRAIN Florida? </a:t>
            </a: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pPr marL="342900" indent="-342900">
              <a:lnSpc>
                <a:spcPct val="80000"/>
              </a:lnSpc>
              <a:spcBef>
                <a:spcPct val="20000"/>
              </a:spcBef>
              <a:buFont typeface="Arial" charset="0"/>
              <a:buNone/>
            </a:pPr>
            <a:r>
              <a:rPr lang="en-US" sz="1050" b="1" dirty="0" smtClean="0">
                <a:solidFill>
                  <a:srgbClr val="000000"/>
                </a:solidFill>
              </a:rPr>
              <a:t>Contact: </a:t>
            </a:r>
          </a:p>
          <a:p>
            <a:pPr>
              <a:lnSpc>
                <a:spcPct val="80000"/>
              </a:lnSpc>
              <a:spcBef>
                <a:spcPct val="20000"/>
              </a:spcBef>
              <a:buFont typeface="Arial" charset="0"/>
              <a:buNone/>
            </a:pPr>
            <a:r>
              <a:rPr lang="en-US" sz="1000" dirty="0" smtClean="0"/>
              <a:t> </a:t>
            </a:r>
          </a:p>
          <a:p>
            <a:r>
              <a:rPr lang="en-US" sz="1050" dirty="0" smtClean="0"/>
              <a:t>If you have any questions regarding TRAIN Florida, contact the TRAIN Florida APD TRAIN Florida Support Team by email at </a:t>
            </a:r>
            <a:r>
              <a:rPr lang="en-US" sz="1050" u="sng" dirty="0" smtClean="0">
                <a:hlinkClick r:id="rId3"/>
              </a:rPr>
              <a:t>apd.lmssupport@apdcares.org</a:t>
            </a:r>
            <a:r>
              <a:rPr lang="en-US" sz="1100" dirty="0" smtClean="0"/>
              <a:t>. </a:t>
            </a:r>
          </a:p>
          <a:p>
            <a:r>
              <a:rPr lang="en-US" sz="1100" dirty="0" smtClean="0"/>
              <a:t> </a:t>
            </a:r>
          </a:p>
          <a:p>
            <a:pPr>
              <a:lnSpc>
                <a:spcPct val="80000"/>
              </a:lnSpc>
              <a:spcBef>
                <a:spcPct val="20000"/>
              </a:spcBef>
            </a:pPr>
            <a:r>
              <a:rPr lang="en-US" sz="1050" dirty="0" smtClean="0"/>
              <a:t>Please </a:t>
            </a:r>
            <a:r>
              <a:rPr lang="en-US" sz="1050" b="1" dirty="0" smtClean="0"/>
              <a:t>do not contact </a:t>
            </a:r>
            <a:r>
              <a:rPr lang="en-US" sz="1050" dirty="0" smtClean="0"/>
              <a:t>the Public Health Foundation (PHF) or the Florida Department of Health (DOH) regarding TRAIN Florida website questions.</a:t>
            </a:r>
          </a:p>
          <a:p>
            <a:pPr>
              <a:lnSpc>
                <a:spcPct val="80000"/>
              </a:lnSpc>
              <a:spcBef>
                <a:spcPct val="20000"/>
              </a:spcBef>
              <a:buFont typeface="Arial" charset="0"/>
              <a:buNone/>
            </a:pPr>
            <a:endParaRPr lang="en-US" sz="1050" dirty="0" smtClean="0">
              <a:solidFill>
                <a:srgbClr val="000000"/>
              </a:solidFill>
            </a:endParaRPr>
          </a:p>
          <a:p>
            <a:pPr algn="l"/>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15</a:t>
            </a:fld>
            <a:endParaRPr lang="en-US" sz="1200">
              <a:latin typeface="Calibri" pitchFamily="34" charset="0"/>
            </a:endParaRPr>
          </a:p>
        </p:txBody>
      </p:sp>
    </p:spTree>
    <p:extLst>
      <p:ext uri="{BB962C8B-B14F-4D97-AF65-F5344CB8AC3E}">
        <p14:creationId xmlns:p14="http://schemas.microsoft.com/office/powerpoint/2010/main" val="2965271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066799" y="4419600"/>
            <a:ext cx="5241925" cy="41798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15</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Additional Information</a:t>
            </a:r>
            <a:endParaRPr lang="en-US" sz="1000" baseline="0" dirty="0" smtClean="0">
              <a:solidFill>
                <a:srgbClr val="FFFFFF"/>
              </a:solidFill>
              <a:latin typeface="Tahoma" pitchFamily="34" charset="0"/>
              <a:cs typeface="Arial" charset="0"/>
            </a:endParaRPr>
          </a:p>
          <a:p>
            <a:pPr eaLnBrk="1" hangingPunct="1">
              <a:spcBef>
                <a:spcPct val="0"/>
              </a:spcBef>
            </a:pPr>
            <a:endParaRPr lang="en-US" sz="1000" dirty="0" smtClean="0">
              <a:latin typeface="Arial" charset="0"/>
              <a:cs typeface="Arial" charset="0"/>
            </a:endParaRPr>
          </a:p>
          <a:p>
            <a:pPr marL="0" marR="0" indent="0" algn="l" defTabSz="914308" rtl="0" eaLnBrk="1" fontAlgn="base" latinLnBrk="0" hangingPunct="1">
              <a:lnSpc>
                <a:spcPct val="100000"/>
              </a:lnSpc>
              <a:spcBef>
                <a:spcPct val="0"/>
              </a:spcBef>
              <a:spcAft>
                <a:spcPct val="0"/>
              </a:spcAft>
              <a:buClrTx/>
              <a:buSzTx/>
              <a:buFontTx/>
              <a:buNone/>
              <a:tabLst/>
              <a:defRPr/>
            </a:pPr>
            <a:r>
              <a:rPr lang="en-US" sz="1000" b="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Questions?</a:t>
            </a:r>
            <a:endParaRPr lang="en-US" dirty="0">
              <a:latin typeface="Arial" panose="020B0604020202020204" pitchFamily="34" charset="0"/>
              <a:cs typeface="Arial" panose="020B0604020202020204" pitchFamily="34" charset="0"/>
            </a:endParaRPr>
          </a:p>
          <a:p>
            <a:pPr algn="l"/>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16</a:t>
            </a:fld>
            <a:endParaRPr lang="en-US" sz="1200">
              <a:latin typeface="Calibri" pitchFamily="34" charset="0"/>
            </a:endParaRPr>
          </a:p>
        </p:txBody>
      </p:sp>
    </p:spTree>
    <p:extLst>
      <p:ext uri="{BB962C8B-B14F-4D97-AF65-F5344CB8AC3E}">
        <p14:creationId xmlns:p14="http://schemas.microsoft.com/office/powerpoint/2010/main" val="2260553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xfrm>
            <a:off x="1219200" y="685800"/>
            <a:ext cx="4648200" cy="3486150"/>
          </a:xfrm>
          <a:noFill/>
          <a:ln>
            <a:solidFill>
              <a:srgbClr val="000000"/>
            </a:solidFill>
            <a:miter lim="800000"/>
            <a:headEnd/>
            <a:tailEnd/>
          </a:ln>
        </p:spPr>
      </p:sp>
      <p:sp>
        <p:nvSpPr>
          <p:cNvPr id="7170" name="Notes Placeholder 2"/>
          <p:cNvSpPr>
            <a:spLocks noGrp="1"/>
          </p:cNvSpPr>
          <p:nvPr>
            <p:ph type="body" idx="1"/>
          </p:nvPr>
        </p:nvSpPr>
        <p:spPr>
          <a:xfrm>
            <a:off x="1143000" y="4343401"/>
            <a:ext cx="5149850" cy="4259264"/>
          </a:xfrm>
          <a:noFill/>
          <a:ln/>
        </p:spPr>
        <p:txBody>
          <a:bodyPr/>
          <a:lstStyle/>
          <a:p>
            <a:pPr eaLnBrk="1" hangingPunct="1">
              <a:spcBef>
                <a:spcPct val="0"/>
              </a:spcBef>
            </a:pPr>
            <a:r>
              <a:rPr lang="en-US" sz="1000" b="1" dirty="0">
                <a:latin typeface="Arial" charset="0"/>
              </a:rPr>
              <a:t>Slide </a:t>
            </a:r>
            <a:r>
              <a:rPr lang="en-US" sz="1000" b="1" dirty="0" smtClean="0">
                <a:latin typeface="Arial" charset="0"/>
              </a:rPr>
              <a:t>16</a:t>
            </a:r>
            <a:r>
              <a:rPr lang="en-US" sz="1000" dirty="0" smtClean="0">
                <a:latin typeface="Arial" charset="0"/>
              </a:rPr>
              <a:t> </a:t>
            </a:r>
            <a:r>
              <a:rPr lang="en-US" sz="1000" dirty="0">
                <a:latin typeface="Arial" charset="0"/>
              </a:rPr>
              <a:t>– </a:t>
            </a:r>
            <a:r>
              <a:rPr lang="en-US" sz="1000" dirty="0" smtClean="0">
                <a:latin typeface="Arial" charset="0"/>
              </a:rPr>
              <a:t>Last </a:t>
            </a:r>
            <a:r>
              <a:rPr lang="en-US" sz="1000" dirty="0">
                <a:latin typeface="Arial" charset="0"/>
              </a:rPr>
              <a:t>Slide</a:t>
            </a:r>
          </a:p>
          <a:p>
            <a:pPr eaLnBrk="1" hangingPunct="1">
              <a:spcBef>
                <a:spcPct val="0"/>
              </a:spcBef>
            </a:pPr>
            <a:endParaRPr lang="en-US" sz="1000" dirty="0">
              <a:latin typeface="Arial" charset="0"/>
            </a:endParaRPr>
          </a:p>
          <a:p>
            <a:pPr eaLnBrk="1" hangingPunct="1">
              <a:spcBef>
                <a:spcPct val="0"/>
              </a:spcBef>
            </a:pPr>
            <a:r>
              <a:rPr lang="en-US" sz="1000" dirty="0" smtClean="0">
                <a:latin typeface="Arial" charset="0"/>
              </a:rPr>
              <a:t>Thank you for attending this presentation</a:t>
            </a:r>
            <a:endParaRPr lang="en-US" sz="1000" dirty="0">
              <a:latin typeface="Arial" charset="0"/>
            </a:endParaRPr>
          </a:p>
          <a:p>
            <a:pPr eaLnBrk="1" hangingPunct="1">
              <a:spcBef>
                <a:spcPct val="0"/>
              </a:spcBef>
            </a:pPr>
            <a:endParaRPr lang="en-US" sz="1000" dirty="0">
              <a:latin typeface="Arial" charset="0"/>
            </a:endParaRPr>
          </a:p>
        </p:txBody>
      </p:sp>
      <p:sp>
        <p:nvSpPr>
          <p:cNvPr id="7171" name="Slide Number Placeholder 3"/>
          <p:cNvSpPr>
            <a:spLocks noGrp="1"/>
          </p:cNvSpPr>
          <p:nvPr>
            <p:ph type="sldNum" sz="quarter" idx="5"/>
          </p:nvPr>
        </p:nvSpPr>
        <p:spPr>
          <a:noFill/>
        </p:spPr>
        <p:txBody>
          <a:bodyPr/>
          <a:lstStyle/>
          <a:p>
            <a:fld id="{0AB681C2-9937-4547-B891-6DD03F6152A3}" type="slidenum">
              <a:rPr lang="en-US" smtClean="0"/>
              <a:pPr/>
              <a:t>17</a:t>
            </a:fld>
            <a:endParaRPr lang="en-US" smtClean="0"/>
          </a:p>
        </p:txBody>
      </p:sp>
    </p:spTree>
    <p:extLst>
      <p:ext uri="{BB962C8B-B14F-4D97-AF65-F5344CB8AC3E}">
        <p14:creationId xmlns:p14="http://schemas.microsoft.com/office/powerpoint/2010/main" val="3566831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099" y="4419600"/>
            <a:ext cx="5127625" cy="4179889"/>
          </a:xfrm>
          <a:noFill/>
          <a:ln/>
        </p:spPr>
        <p:txBody>
          <a:bodyPr/>
          <a:lstStyle/>
          <a:p>
            <a:pPr eaLnBrk="1" hangingPunct="1">
              <a:spcBef>
                <a:spcPct val="0"/>
              </a:spcBef>
            </a:pPr>
            <a:r>
              <a:rPr lang="en-US" sz="1000" b="1" dirty="0" smtClean="0">
                <a:latin typeface="Arial" charset="0"/>
                <a:cs typeface="Arial" charset="0"/>
              </a:rPr>
              <a:t>Slide 2</a:t>
            </a:r>
            <a:r>
              <a:rPr lang="en-US" sz="1000" dirty="0" smtClean="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Introduction</a:t>
            </a:r>
            <a:r>
              <a:rPr lang="en-US" sz="1000" baseline="0" dirty="0" smtClean="0">
                <a:solidFill>
                  <a:srgbClr val="FFFFFF"/>
                </a:solidFill>
                <a:latin typeface="Arial" panose="020B0604020202020204" pitchFamily="34" charset="0"/>
                <a:cs typeface="Arial" panose="020B0604020202020204" pitchFamily="34" charset="0"/>
              </a:rPr>
              <a:t> to Train Florida – Part 1</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r>
              <a:rPr lang="en-US" sz="1000" kern="1200" dirty="0" smtClean="0">
                <a:solidFill>
                  <a:schemeClr val="tx1"/>
                </a:solidFill>
                <a:effectLst/>
                <a:latin typeface="Arial" panose="020B0604020202020204" pitchFamily="34" charset="0"/>
                <a:cs typeface="Arial" panose="020B0604020202020204" pitchFamily="34" charset="0"/>
              </a:rPr>
              <a:t>The TRAIN Florida learning management network is currently comprised of 29 affiliates, which include 25 state agencies and four federal partners -the Centers for Disease Control and Prevention (CDC), the Medical Reserve Corps (MRC), the Health Resources and Services Administration (HRSA), and the Veterans Health Administration (VHA). These affiliates link to the national TRAIN network and form the crux of the TRAIN Community. With more</a:t>
            </a:r>
            <a:r>
              <a:rPr lang="en-US" sz="1000" kern="1200" baseline="0" dirty="0" smtClean="0">
                <a:solidFill>
                  <a:schemeClr val="tx1"/>
                </a:solidFill>
                <a:effectLst/>
                <a:latin typeface="Arial" panose="020B0604020202020204" pitchFamily="34" charset="0"/>
                <a:cs typeface="Arial" panose="020B0604020202020204" pitchFamily="34" charset="0"/>
              </a:rPr>
              <a:t> than </a:t>
            </a:r>
            <a:r>
              <a:rPr lang="en-US" sz="1000" kern="1200" dirty="0" smtClean="0">
                <a:solidFill>
                  <a:schemeClr val="tx1"/>
                </a:solidFill>
                <a:effectLst/>
                <a:latin typeface="Arial" panose="020B0604020202020204" pitchFamily="34" charset="0"/>
                <a:cs typeface="Arial" panose="020B0604020202020204" pitchFamily="34" charset="0"/>
              </a:rPr>
              <a:t>900,000 </a:t>
            </a:r>
            <a:r>
              <a:rPr lang="en-US" sz="1000" kern="1200" dirty="0" smtClean="0">
                <a:solidFill>
                  <a:schemeClr val="tx1"/>
                </a:solidFill>
                <a:effectLst/>
                <a:latin typeface="Arial" panose="020B0604020202020204" pitchFamily="34" charset="0"/>
                <a:cs typeface="Arial" panose="020B0604020202020204" pitchFamily="34" charset="0"/>
              </a:rPr>
              <a:t>registered learners and nearly 4,000 course providers, TRAIN is the go-to workforce development resource.</a:t>
            </a: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kern="1200" dirty="0" smtClean="0">
              <a:solidFill>
                <a:schemeClr val="tx1"/>
              </a:solidFill>
              <a:effectLst/>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a:t>
            </a:fld>
            <a:endParaRPr lang="en-US" sz="1200">
              <a:latin typeface="Calibri" pitchFamily="34" charset="0"/>
            </a:endParaRPr>
          </a:p>
        </p:txBody>
      </p:sp>
    </p:spTree>
    <p:extLst>
      <p:ext uri="{BB962C8B-B14F-4D97-AF65-F5344CB8AC3E}">
        <p14:creationId xmlns:p14="http://schemas.microsoft.com/office/powerpoint/2010/main" val="89630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028699" y="4267200"/>
            <a:ext cx="4800601" cy="4179889"/>
          </a:xfrm>
          <a:noFill/>
          <a:ln/>
        </p:spPr>
        <p:txBody>
          <a:bodyPr/>
          <a:lstStyle/>
          <a:p>
            <a:pPr eaLnBrk="1" hangingPunct="1">
              <a:spcBef>
                <a:spcPct val="0"/>
              </a:spcBef>
            </a:pPr>
            <a:r>
              <a:rPr lang="en-US" sz="1000" b="1" dirty="0">
                <a:latin typeface="Arial" charset="0"/>
                <a:cs typeface="Arial" charset="0"/>
              </a:rPr>
              <a:t>Slide 3</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Welcome</a:t>
            </a:r>
            <a:r>
              <a:rPr lang="en-US" sz="1000" baseline="0" dirty="0" smtClean="0">
                <a:solidFill>
                  <a:srgbClr val="FFFFFF"/>
                </a:solidFill>
                <a:latin typeface="Arial" panose="020B0604020202020204" pitchFamily="34" charset="0"/>
                <a:cs typeface="Arial" panose="020B0604020202020204" pitchFamily="34" charset="0"/>
              </a:rPr>
              <a:t> to the Train Florida - APD's Learning Management System</a:t>
            </a:r>
            <a:endParaRPr lang="en-US" sz="1000" dirty="0" smtClean="0">
              <a:solidFill>
                <a:srgbClr val="FFFFFF"/>
              </a:solidFill>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0" i="0" u="none" strike="noStrike" kern="1200" baseline="0" dirty="0" smtClean="0">
              <a:solidFill>
                <a:schemeClr val="tx1"/>
              </a:solidFill>
              <a:latin typeface="Arial" panose="020B0604020202020204" pitchFamily="34" charset="0"/>
              <a:cs typeface="Arial" panose="020B0604020202020204" pitchFamily="34" charset="0"/>
            </a:endParaRPr>
          </a:p>
          <a:p>
            <a:r>
              <a:rPr lang="en-US" sz="1000" b="0" i="0" u="none" strike="noStrike" kern="1200" baseline="0" dirty="0" smtClean="0">
                <a:solidFill>
                  <a:schemeClr val="tx1"/>
                </a:solidFill>
                <a:latin typeface="Arial" panose="020B0604020202020204" pitchFamily="34" charset="0"/>
                <a:cs typeface="Arial" panose="020B0604020202020204" pitchFamily="34" charset="0"/>
              </a:rPr>
              <a:t>The APD is pleased to announce the TRAIN Florida Learning Management System (LMS). TRAIN Florida is part of a national public health learning management network managed by the Public Health Foundation. </a:t>
            </a:r>
            <a:r>
              <a:rPr lang="en-US" sz="1000" dirty="0" smtClean="0">
                <a:latin typeface="Arial" panose="020B0604020202020204" pitchFamily="34" charset="0"/>
                <a:cs typeface="Arial" panose="020B0604020202020204" pitchFamily="34" charset="0"/>
              </a:rPr>
              <a:t>The </a:t>
            </a:r>
            <a:r>
              <a:rPr lang="en-US" sz="1000" b="0" i="0" u="none" strike="noStrike" kern="1200" baseline="0" dirty="0" smtClean="0">
                <a:solidFill>
                  <a:schemeClr val="tx1"/>
                </a:solidFill>
                <a:latin typeface="Arial" panose="020B0604020202020204" pitchFamily="34" charset="0"/>
                <a:cs typeface="Arial" panose="020B0604020202020204" pitchFamily="34" charset="0"/>
              </a:rPr>
              <a:t>new LMS will provide employees, support staff, families, and direct care staff with a web-based learning system. The TRAIN Florida LMS will allow each learner to interact with other state and federal agencies, local and national organizations, educational institutions, and our community partners. </a:t>
            </a:r>
            <a:endParaRPr lang="en-US" sz="1000"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smtClean="0">
                <a:latin typeface="Arial" panose="020B0604020202020204" pitchFamily="34" charset="0"/>
                <a:cs typeface="Arial" panose="020B0604020202020204" pitchFamily="34" charset="0"/>
              </a:rPr>
              <a:t>We are excited about this opportunity to </a:t>
            </a:r>
            <a:r>
              <a:rPr lang="en-US" sz="1000" dirty="0" smtClean="0">
                <a:latin typeface="Arial" panose="020B0604020202020204" pitchFamily="34" charset="0"/>
                <a:cs typeface="Arial" panose="020B0604020202020204" pitchFamily="34" charset="0"/>
              </a:rPr>
              <a:t>provide our APD online and classroom trainings,</a:t>
            </a:r>
            <a:r>
              <a:rPr lang="en-US" sz="1000" baseline="0" dirty="0" smtClean="0">
                <a:latin typeface="Arial" panose="020B0604020202020204" pitchFamily="34" charset="0"/>
                <a:cs typeface="Arial" panose="020B0604020202020204" pitchFamily="34" charset="0"/>
              </a:rPr>
              <a:t> create a net</a:t>
            </a:r>
            <a:r>
              <a:rPr lang="en-US" sz="1000" dirty="0" smtClean="0">
                <a:latin typeface="Arial" panose="020B0604020202020204" pitchFamily="34" charset="0"/>
                <a:cs typeface="Arial" panose="020B0604020202020204" pitchFamily="34" charset="0"/>
              </a:rPr>
              <a:t>work for sharing training,</a:t>
            </a:r>
            <a:r>
              <a:rPr lang="en-US" sz="1000" baseline="0" dirty="0" smtClean="0">
                <a:latin typeface="Arial" panose="020B0604020202020204" pitchFamily="34" charset="0"/>
                <a:cs typeface="Arial" panose="020B0604020202020204" pitchFamily="34" charset="0"/>
              </a:rPr>
              <a:t> resources and information, as well as</a:t>
            </a:r>
            <a:r>
              <a:rPr lang="en-US" sz="1000" dirty="0" smtClean="0">
                <a:latin typeface="Arial" panose="020B0604020202020204" pitchFamily="34" charset="0"/>
                <a:cs typeface="Arial" panose="020B0604020202020204" pitchFamily="34" charset="0"/>
              </a:rPr>
              <a:t> specialized trainings at a significant reduced cost.</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latin typeface="Arial" panose="020B0604020202020204" pitchFamily="34" charset="0"/>
                <a:cs typeface="Arial" panose="020B0604020202020204" pitchFamily="34" charset="0"/>
              </a:rPr>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3</a:t>
            </a:fld>
            <a:endParaRPr lang="en-US" sz="1200">
              <a:latin typeface="Calibri" pitchFamily="34" charset="0"/>
            </a:endParaRPr>
          </a:p>
        </p:txBody>
      </p:sp>
    </p:spTree>
    <p:extLst>
      <p:ext uri="{BB962C8B-B14F-4D97-AF65-F5344CB8AC3E}">
        <p14:creationId xmlns:p14="http://schemas.microsoft.com/office/powerpoint/2010/main" val="1066458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099" y="4495800"/>
            <a:ext cx="4648201" cy="4103689"/>
          </a:xfrm>
          <a:noFill/>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b="1" dirty="0">
                <a:latin typeface="Arial" charset="0"/>
                <a:cs typeface="Arial" charset="0"/>
              </a:rPr>
              <a:t>Slide </a:t>
            </a:r>
            <a:r>
              <a:rPr lang="en-US" sz="1000" b="1" dirty="0" smtClean="0">
                <a:latin typeface="Arial" charset="0"/>
                <a:cs typeface="Arial" charset="0"/>
              </a:rPr>
              <a:t>4</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What TRAIN National Offers</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000" dirty="0" smtClean="0">
              <a:latin typeface="Arial" panose="020B0604020202020204" pitchFamily="34" charset="0"/>
              <a:cs typeface="Arial" panose="020B0604020202020204" pitchFamily="34" charset="0"/>
            </a:endParaRPr>
          </a:p>
          <a:p>
            <a:pPr eaLnBrk="1" hangingPunct="1">
              <a:spcBef>
                <a:spcPct val="0"/>
              </a:spcBef>
            </a:pPr>
            <a:r>
              <a:rPr lang="en-US" sz="1000" dirty="0" smtClean="0">
                <a:latin typeface="Arial" panose="020B0604020202020204" pitchFamily="34" charset="0"/>
                <a:cs typeface="Arial" panose="020B0604020202020204" pitchFamily="34" charset="0"/>
              </a:rPr>
              <a:t>TRAIN is a cost effective web-based learning management system that benefits our workforce by providing:</a:t>
            </a:r>
          </a:p>
          <a:p>
            <a:pPr marL="171244" indent="-171244" defTabSz="914308">
              <a:buFont typeface="Arial" panose="020B0604020202020204" pitchFamily="34" charset="0"/>
              <a:buChar char="•"/>
              <a:defRPr/>
            </a:pPr>
            <a:r>
              <a:rPr lang="en-US" sz="1000" dirty="0" smtClean="0">
                <a:latin typeface="Arial" panose="020B0604020202020204" pitchFamily="34" charset="0"/>
                <a:cs typeface="Arial" panose="020B0604020202020204" pitchFamily="34" charset="0"/>
              </a:rPr>
              <a:t>Access to more than 37,000 national courses</a:t>
            </a:r>
          </a:p>
          <a:p>
            <a:pPr marL="171244" indent="-171244">
              <a:buFont typeface="Arial" panose="020B0604020202020204" pitchFamily="34" charset="0"/>
              <a:buChar char="•"/>
            </a:pPr>
            <a:r>
              <a:rPr lang="en-US" sz="1000" dirty="0" smtClean="0">
                <a:latin typeface="Arial" panose="020B0604020202020204" pitchFamily="34" charset="0"/>
                <a:cs typeface="Arial" panose="020B0604020202020204" pitchFamily="34" charset="0"/>
              </a:rPr>
              <a:t>Access to the TRAIN Florida Data Analytics to help generate training reports.</a:t>
            </a:r>
          </a:p>
          <a:p>
            <a:pPr marL="171244" indent="-171244">
              <a:buFont typeface="Arial" panose="020B0604020202020204" pitchFamily="34" charset="0"/>
              <a:buChar char="•"/>
            </a:pPr>
            <a:r>
              <a:rPr lang="en-US" sz="1000" dirty="0" smtClean="0">
                <a:latin typeface="Arial" panose="020B0604020202020204" pitchFamily="34" charset="0"/>
                <a:cs typeface="Arial" panose="020B0604020202020204" pitchFamily="34" charset="0"/>
              </a:rPr>
              <a:t>Workforce development needs based on professional competencies </a:t>
            </a:r>
          </a:p>
          <a:p>
            <a:pPr marL="171244" indent="-171244">
              <a:buFont typeface="Arial" panose="020B0604020202020204" pitchFamily="34" charset="0"/>
              <a:buChar char="•"/>
            </a:pPr>
            <a:r>
              <a:rPr lang="en-US" sz="1000" dirty="0" smtClean="0">
                <a:latin typeface="Arial" panose="020B0604020202020204" pitchFamily="34" charset="0"/>
                <a:cs typeface="Arial" panose="020B0604020202020204" pitchFamily="34" charset="0"/>
              </a:rPr>
              <a:t>A system network for sharing public health training resources, and</a:t>
            </a:r>
          </a:p>
          <a:p>
            <a:pPr marL="171244" indent="-171244">
              <a:buFont typeface="Arial" panose="020B0604020202020204" pitchFamily="34" charset="0"/>
              <a:buChar char="•"/>
            </a:pPr>
            <a:r>
              <a:rPr lang="en-US" sz="1000" dirty="0" smtClean="0">
                <a:latin typeface="Arial" panose="020B0604020202020204" pitchFamily="34" charset="0"/>
                <a:cs typeface="Arial" panose="020B0604020202020204" pitchFamily="34" charset="0"/>
              </a:rPr>
              <a:t>Continuing education courses for licensed professionals </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r>
              <a:rPr lang="en-US" sz="1000" dirty="0" smtClean="0">
                <a:latin typeface="Arial" panose="020B0604020202020204" pitchFamily="34" charset="0"/>
                <a:cs typeface="Arial" panose="020B0604020202020204" pitchFamily="34" charset="0"/>
              </a:rPr>
              <a:t>Our goal for TRAIN Florida is to provide a user-friendly enterprise to aid in developing and sustaining a competent and qualified workforce, and to create a system network for sharing training content,</a:t>
            </a:r>
            <a:r>
              <a:rPr lang="en-US" sz="1000" baseline="0" dirty="0" smtClean="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resources and information throughout Florida.</a:t>
            </a:r>
          </a:p>
          <a:p>
            <a:pPr eaLnBrk="1" hangingPunct="1">
              <a:spcBef>
                <a:spcPct val="0"/>
              </a:spcBef>
            </a:pPr>
            <a:endParaRPr lang="en-US" dirty="0" smtClean="0">
              <a:latin typeface="Arial" panose="020B0604020202020204" pitchFamily="34" charset="0"/>
              <a:cs typeface="Arial" panose="020B0604020202020204" pitchFamily="34" charset="0"/>
            </a:endParaRPr>
          </a:p>
          <a:p>
            <a:pPr eaLnBrk="1" hangingPunct="1">
              <a:spcBef>
                <a:spcPct val="0"/>
              </a:spcBef>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4</a:t>
            </a:fld>
            <a:endParaRPr lang="en-US" sz="1200">
              <a:latin typeface="Calibri" pitchFamily="34" charset="0"/>
            </a:endParaRPr>
          </a:p>
        </p:txBody>
      </p:sp>
    </p:spTree>
    <p:extLst>
      <p:ext uri="{BB962C8B-B14F-4D97-AF65-F5344CB8AC3E}">
        <p14:creationId xmlns:p14="http://schemas.microsoft.com/office/powerpoint/2010/main" val="278630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295399" y="4495800"/>
            <a:ext cx="4648201" cy="4103689"/>
          </a:xfrm>
          <a:noFill/>
          <a:ln/>
        </p:spPr>
        <p:txBody>
          <a:bodyPr/>
          <a:lstStyle/>
          <a:p>
            <a:pPr eaLnBrk="1" hangingPunct="1">
              <a:spcBef>
                <a:spcPct val="0"/>
              </a:spcBef>
            </a:pPr>
            <a:r>
              <a:rPr lang="en-US" sz="1000" b="1" dirty="0">
                <a:latin typeface="Arial" charset="0"/>
                <a:cs typeface="Arial" charset="0"/>
              </a:rPr>
              <a:t>Slide </a:t>
            </a:r>
            <a:r>
              <a:rPr lang="en-US" sz="1000" b="1" dirty="0" smtClean="0">
                <a:latin typeface="Arial" charset="0"/>
                <a:cs typeface="Arial" charset="0"/>
              </a:rPr>
              <a:t>5</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What </a:t>
            </a:r>
            <a:r>
              <a:rPr lang="en-US" sz="1000" baseline="0" dirty="0" smtClean="0">
                <a:solidFill>
                  <a:srgbClr val="FFFFFF"/>
                </a:solidFill>
                <a:latin typeface="Tahoma" pitchFamily="34" charset="0"/>
                <a:cs typeface="Arial" charset="0"/>
              </a:rPr>
              <a:t>Train Florida Offers</a:t>
            </a:r>
          </a:p>
          <a:p>
            <a:pPr eaLnBrk="1" hangingPunct="1">
              <a:spcBef>
                <a:spcPct val="0"/>
              </a:spcBef>
            </a:pPr>
            <a:endParaRPr lang="en-US" sz="10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b="1" dirty="0" smtClean="0">
                <a:latin typeface="Arial" panose="020B0604020202020204" pitchFamily="34" charset="0"/>
                <a:ea typeface="Tahoma" panose="020B0604030504040204" pitchFamily="34" charset="0"/>
                <a:cs typeface="Arial" panose="020B0604020202020204" pitchFamily="34" charset="0"/>
              </a:rPr>
              <a:t>TRAIN Florida offers the following practical solutions:</a:t>
            </a:r>
          </a:p>
          <a:p>
            <a:pPr eaLnBrk="1" hangingPunct="1">
              <a:spcBef>
                <a:spcPct val="0"/>
              </a:spcBef>
            </a:pPr>
            <a:endParaRPr lang="en-US" kern="1200" dirty="0" smtClean="0">
              <a:solidFill>
                <a:schemeClr val="tx1"/>
              </a:solidFill>
              <a:effectLst/>
              <a:latin typeface="Arial" panose="020B0604020202020204" pitchFamily="34" charset="0"/>
              <a:cs typeface="Arial" panose="020B0604020202020204" pitchFamily="34" charset="0"/>
            </a:endParaRPr>
          </a:p>
          <a:p>
            <a:pPr lvl="0" rtl="0"/>
            <a:r>
              <a:rPr lang="en-US" sz="1000" dirty="0" smtClean="0">
                <a:latin typeface="Arial" panose="020B0604020202020204" pitchFamily="34" charset="0"/>
                <a:ea typeface="Tahoma" panose="020B0604030504040204" pitchFamily="34" charset="0"/>
                <a:cs typeface="Arial" panose="020B0604020202020204" pitchFamily="34" charset="0"/>
              </a:rPr>
              <a:t>APD will be able to: </a:t>
            </a:r>
          </a:p>
          <a:p>
            <a:pPr lvl="0" rtl="0"/>
            <a:endParaRPr lang="en-US" sz="1000" dirty="0" smtClean="0">
              <a:latin typeface="Arial" panose="020B0604020202020204" pitchFamily="34" charset="0"/>
              <a:ea typeface="Tahoma" panose="020B0604030504040204" pitchFamily="34" charset="0"/>
              <a:cs typeface="Arial" panose="020B0604020202020204" pitchFamily="34" charset="0"/>
            </a:endParaRPr>
          </a:p>
          <a:p>
            <a:pPr lvl="0" rtl="0"/>
            <a:r>
              <a:rPr lang="en-US" sz="1000" dirty="0" smtClean="0">
                <a:latin typeface="Arial" panose="020B0604020202020204" pitchFamily="34" charset="0"/>
                <a:ea typeface="Tahoma" panose="020B0604030504040204" pitchFamily="34" charset="0"/>
                <a:cs typeface="Arial" panose="020B0604020202020204" pitchFamily="34" charset="0"/>
              </a:rPr>
              <a:t>Standardize and manage educational content – provide consistency</a:t>
            </a:r>
          </a:p>
          <a:p>
            <a:pPr lvl="0" rtl="0"/>
            <a:r>
              <a:rPr lang="en-US" sz="1000" dirty="0" smtClean="0">
                <a:latin typeface="Arial" panose="020B0604020202020204" pitchFamily="34" charset="0"/>
                <a:ea typeface="Tahoma" panose="020B0604030504040204" pitchFamily="34" charset="0"/>
                <a:cs typeface="Arial" panose="020B0604020202020204" pitchFamily="34" charset="0"/>
              </a:rPr>
              <a:t>Effectively deliver information and training content, </a:t>
            </a:r>
          </a:p>
          <a:p>
            <a:pPr lvl="0" rtl="0"/>
            <a:r>
              <a:rPr lang="en-US" sz="1000" dirty="0" smtClean="0">
                <a:latin typeface="Arial" panose="020B0604020202020204" pitchFamily="34" charset="0"/>
                <a:ea typeface="Tahoma" panose="020B0604030504040204" pitchFamily="34" charset="0"/>
                <a:cs typeface="Arial" panose="020B0604020202020204" pitchFamily="34" charset="0"/>
              </a:rPr>
              <a:t>Effectively manage and track learning, and communicate with learners.</a:t>
            </a:r>
          </a:p>
          <a:p>
            <a:pPr lvl="0" rtl="0"/>
            <a:r>
              <a:rPr lang="en-US" sz="1000" dirty="0" smtClean="0">
                <a:latin typeface="Arial" panose="020B0604020202020204" pitchFamily="34" charset="0"/>
                <a:ea typeface="Tahoma" panose="020B0604030504040204" pitchFamily="34" charset="0"/>
                <a:cs typeface="Arial" panose="020B0604020202020204" pitchFamily="34" charset="0"/>
              </a:rPr>
              <a:t>Standardize training and curriculum </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5</a:t>
            </a:fld>
            <a:endParaRPr lang="en-US" sz="1200">
              <a:latin typeface="Calibri" pitchFamily="34" charset="0"/>
            </a:endParaRPr>
          </a:p>
        </p:txBody>
      </p:sp>
    </p:spTree>
    <p:extLst>
      <p:ext uri="{BB962C8B-B14F-4D97-AF65-F5344CB8AC3E}">
        <p14:creationId xmlns:p14="http://schemas.microsoft.com/office/powerpoint/2010/main" val="3753597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1181100" y="457200"/>
            <a:ext cx="4648200" cy="3486150"/>
          </a:xfrm>
          <a:noFill/>
          <a:ln>
            <a:solidFill>
              <a:srgbClr val="000000"/>
            </a:solidFill>
            <a:miter lim="800000"/>
            <a:headEnd/>
            <a:tailEnd/>
          </a:ln>
        </p:spPr>
      </p:sp>
      <p:sp>
        <p:nvSpPr>
          <p:cNvPr id="9218" name="Notes Placeholder 2"/>
          <p:cNvSpPr>
            <a:spLocks noGrp="1"/>
          </p:cNvSpPr>
          <p:nvPr>
            <p:ph type="body" idx="1"/>
          </p:nvPr>
        </p:nvSpPr>
        <p:spPr>
          <a:xfrm>
            <a:off x="1181100" y="4495800"/>
            <a:ext cx="4648200" cy="4102101"/>
          </a:xfrm>
          <a:noFill/>
          <a:ln/>
        </p:spPr>
        <p:txBody>
          <a:bodyPr/>
          <a:lstStyle/>
          <a:p>
            <a:pPr eaLnBrk="1" hangingPunct="1">
              <a:spcBef>
                <a:spcPct val="0"/>
              </a:spcBef>
            </a:pPr>
            <a:r>
              <a:rPr lang="en-US" sz="1000" b="1" dirty="0">
                <a:latin typeface="Arial" charset="0"/>
                <a:cs typeface="Arial" charset="0"/>
              </a:rPr>
              <a:t>Slide 6</a:t>
            </a:r>
            <a:r>
              <a:rPr lang="en-US" sz="1000" dirty="0" smtClean="0">
                <a:latin typeface="Arial" charset="0"/>
                <a:cs typeface="Arial" charset="0"/>
              </a:rPr>
              <a:t>– </a:t>
            </a:r>
            <a:r>
              <a:rPr lang="en-US" sz="1000" dirty="0" smtClean="0">
                <a:solidFill>
                  <a:srgbClr val="FFFFFF"/>
                </a:solidFill>
                <a:latin typeface="Arial" panose="020B0604020202020204" pitchFamily="34" charset="0"/>
                <a:cs typeface="Arial" panose="020B0604020202020204" pitchFamily="34" charset="0"/>
              </a:rPr>
              <a:t>What </a:t>
            </a:r>
            <a:r>
              <a:rPr lang="en-US" sz="1000" baseline="0" dirty="0" smtClean="0">
                <a:solidFill>
                  <a:srgbClr val="FFFFFF"/>
                </a:solidFill>
                <a:latin typeface="Arial" panose="020B0604020202020204" pitchFamily="34" charset="0"/>
                <a:cs typeface="Arial" panose="020B0604020202020204" pitchFamily="34" charset="0"/>
              </a:rPr>
              <a:t>Train Florida Offers</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latin typeface="Arial" panose="020B0604020202020204" pitchFamily="34" charset="0"/>
                <a:ea typeface="Tahoma" panose="020B0604030504040204" pitchFamily="34" charset="0"/>
                <a:cs typeface="Arial" panose="020B0604020202020204" pitchFamily="34" charset="0"/>
              </a:rPr>
              <a:t>APD Providers will be able to</a:t>
            </a:r>
            <a:r>
              <a:rPr lang="en-US" sz="1200" dirty="0" smtClean="0">
                <a:latin typeface="Arial" panose="020B0604020202020204" pitchFamily="34" charset="0"/>
                <a:ea typeface="Tahoma" panose="020B0604030504040204" pitchFamily="34" charset="0"/>
                <a:cs typeface="Arial" panose="020B0604020202020204" pitchFamily="34" charset="0"/>
              </a:rPr>
              <a:t>:</a:t>
            </a:r>
          </a:p>
          <a:p>
            <a:pPr eaLnBrk="1" hangingPunct="1">
              <a:spcBef>
                <a:spcPct val="0"/>
              </a:spcBef>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rtl="0">
              <a:buFont typeface="Wingdings" panose="05000000000000000000" pitchFamily="2" charset="2"/>
              <a:buChar char="q"/>
            </a:pPr>
            <a:r>
              <a:rPr lang="en-US" sz="1000" dirty="0">
                <a:latin typeface="Arial" panose="020B0604020202020204" pitchFamily="34" charset="0"/>
                <a:ea typeface="Tahoma" panose="020B0604030504040204" pitchFamily="34" charset="0"/>
                <a:cs typeface="Arial" panose="020B0604020202020204" pitchFamily="34" charset="0"/>
              </a:rPr>
              <a:t>M</a:t>
            </a:r>
            <a:r>
              <a:rPr lang="en-US" sz="1000" dirty="0" smtClean="0">
                <a:latin typeface="Arial" panose="020B0604020202020204" pitchFamily="34" charset="0"/>
                <a:ea typeface="Tahoma" panose="020B0604030504040204" pitchFamily="34" charset="0"/>
                <a:cs typeface="Arial" panose="020B0604020202020204" pitchFamily="34" charset="0"/>
              </a:rPr>
              <a:t>anage educational content for staff</a:t>
            </a:r>
          </a:p>
          <a:p>
            <a:pPr marL="171450" lvl="0" indent="-171450" rtl="0">
              <a:buFont typeface="Wingdings" panose="05000000000000000000" pitchFamily="2" charset="2"/>
              <a:buChar char="q"/>
            </a:pPr>
            <a:r>
              <a:rPr lang="en-US" sz="1000" dirty="0" smtClean="0">
                <a:latin typeface="Arial" panose="020B0604020202020204" pitchFamily="34" charset="0"/>
                <a:ea typeface="Tahoma" panose="020B0604030504040204" pitchFamily="34" charset="0"/>
                <a:cs typeface="Arial" panose="020B0604020202020204" pitchFamily="34" charset="0"/>
              </a:rPr>
              <a:t>Track</a:t>
            </a:r>
            <a:r>
              <a:rPr lang="en-US" sz="1000" baseline="0" dirty="0" smtClean="0">
                <a:latin typeface="Arial" panose="020B0604020202020204" pitchFamily="34" charset="0"/>
                <a:ea typeface="Tahoma" panose="020B0604030504040204" pitchFamily="34" charset="0"/>
                <a:cs typeface="Arial" panose="020B0604020202020204" pitchFamily="34" charset="0"/>
              </a:rPr>
              <a:t> certifications</a:t>
            </a:r>
            <a:endParaRPr lang="en-US" sz="1000" dirty="0">
              <a:latin typeface="Arial" panose="020B0604020202020204" pitchFamily="34" charset="0"/>
              <a:ea typeface="Tahoma" panose="020B0604030504040204" pitchFamily="34" charset="0"/>
              <a:cs typeface="Arial" panose="020B0604020202020204" pitchFamily="34" charset="0"/>
            </a:endParaRPr>
          </a:p>
          <a:p>
            <a:pPr marL="171450" lvl="0" indent="-171450" rtl="0">
              <a:buFont typeface="Wingdings" panose="05000000000000000000" pitchFamily="2" charset="2"/>
              <a:buChar char="q"/>
            </a:pPr>
            <a:r>
              <a:rPr lang="en-US" sz="1000" dirty="0" smtClean="0">
                <a:latin typeface="Arial" panose="020B0604020202020204" pitchFamily="34" charset="0"/>
                <a:ea typeface="Tahoma" panose="020B0604030504040204" pitchFamily="34" charset="0"/>
                <a:cs typeface="Arial" panose="020B0604020202020204" pitchFamily="34" charset="0"/>
              </a:rPr>
              <a:t>Effectively deliver information and training content, </a:t>
            </a:r>
          </a:p>
          <a:p>
            <a:pPr marL="171450" lvl="0" indent="-171450" rtl="0">
              <a:buFont typeface="Wingdings" panose="05000000000000000000" pitchFamily="2" charset="2"/>
              <a:buChar char="q"/>
            </a:pPr>
            <a:r>
              <a:rPr lang="en-US" sz="1000" dirty="0" smtClean="0">
                <a:latin typeface="Arial" panose="020B0604020202020204" pitchFamily="34" charset="0"/>
                <a:ea typeface="Tahoma" panose="020B0604030504040204" pitchFamily="34" charset="0"/>
                <a:cs typeface="Arial" panose="020B0604020202020204" pitchFamily="34" charset="0"/>
              </a:rPr>
              <a:t>Effectively manage and track learning, and communicate with staff.</a:t>
            </a:r>
          </a:p>
          <a:p>
            <a:pPr lvl="0" rtl="0"/>
            <a:r>
              <a:rPr lang="en-US" sz="1000" dirty="0" smtClean="0">
                <a:latin typeface="Arial" panose="020B0604020202020204" pitchFamily="34" charset="0"/>
                <a:ea typeface="Tahoma" panose="020B0604030504040204" pitchFamily="34" charset="0"/>
                <a:cs typeface="Arial" panose="020B0604020202020204" pitchFamily="34" charset="0"/>
              </a:rPr>
              <a:t> </a:t>
            </a:r>
            <a:endParaRPr lang="en-US" sz="1000" dirty="0" smtClean="0">
              <a:latin typeface="Arial" panose="020B0604020202020204" pitchFamily="34" charset="0"/>
              <a:cs typeface="Arial" panose="020B0604020202020204" pitchFamily="34" charset="0"/>
            </a:endParaRP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6</a:t>
            </a:fld>
            <a:endParaRPr lang="en-US" sz="1200">
              <a:latin typeface="Calibri" pitchFamily="34" charset="0"/>
            </a:endParaRPr>
          </a:p>
        </p:txBody>
      </p:sp>
    </p:spTree>
    <p:extLst>
      <p:ext uri="{BB962C8B-B14F-4D97-AF65-F5344CB8AC3E}">
        <p14:creationId xmlns:p14="http://schemas.microsoft.com/office/powerpoint/2010/main" val="3559029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81100" y="4495800"/>
            <a:ext cx="4762500" cy="4102101"/>
          </a:xfrm>
          <a:noFill/>
          <a:ln/>
        </p:spPr>
        <p:txBody>
          <a:bodyPr/>
          <a:lstStyle/>
          <a:p>
            <a:pPr eaLnBrk="1" hangingPunct="1">
              <a:spcBef>
                <a:spcPct val="0"/>
              </a:spcBef>
            </a:pPr>
            <a:r>
              <a:rPr lang="en-US" sz="1000" b="1" dirty="0" smtClean="0">
                <a:latin typeface="Arial" charset="0"/>
                <a:cs typeface="Arial" charset="0"/>
              </a:rPr>
              <a:t>Slide</a:t>
            </a:r>
            <a:r>
              <a:rPr lang="en-US" sz="1000" b="1" baseline="0" dirty="0" smtClean="0">
                <a:latin typeface="Arial" charset="0"/>
                <a:cs typeface="Arial" charset="0"/>
              </a:rPr>
              <a:t> 7</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APD Benefits from using TRAIN Florida</a:t>
            </a:r>
          </a:p>
          <a:p>
            <a:pPr eaLnBrk="1" hangingPunct="1">
              <a:spcBef>
                <a:spcPct val="0"/>
              </a:spcBef>
            </a:pPr>
            <a:endParaRPr lang="en-US" sz="1000" b="0" u="none" dirty="0" smtClean="0">
              <a:solidFill>
                <a:srgbClr val="FFFFFF"/>
              </a:solidFill>
              <a:latin typeface="Tahoma" pitchFamily="34" charset="0"/>
              <a:cs typeface="Arial" charset="0"/>
            </a:endParaRPr>
          </a:p>
          <a:p>
            <a:pPr eaLnBrk="1" hangingPunct="1">
              <a:spcBef>
                <a:spcPct val="0"/>
              </a:spcBef>
            </a:pPr>
            <a:r>
              <a:rPr lang="en-US" sz="1000" b="0" u="none" dirty="0" smtClean="0">
                <a:solidFill>
                  <a:srgbClr val="00A0AF"/>
                </a:solidFill>
              </a:rPr>
              <a:t>What Will TRAIN Florida Do for APD?</a:t>
            </a:r>
            <a:endParaRPr lang="en-US" sz="1000" b="0" u="none" dirty="0" smtClean="0">
              <a:solidFill>
                <a:srgbClr val="00A0AF"/>
              </a:solidFill>
              <a:cs typeface="Tahoma" pitchFamily="34" charset="0"/>
            </a:endParaRPr>
          </a:p>
          <a:p>
            <a:pPr eaLnBrk="1" hangingPunct="1">
              <a:spcBef>
                <a:spcPct val="0"/>
              </a:spcBef>
            </a:pPr>
            <a:endParaRPr lang="en-US" sz="1000" dirty="0" smtClean="0">
              <a:latin typeface="Arial" charset="0"/>
            </a:endParaRPr>
          </a:p>
          <a:p>
            <a:pPr marL="342900" indent="-342900">
              <a:spcBef>
                <a:spcPts val="300"/>
              </a:spcBef>
              <a:spcAft>
                <a:spcPts val="300"/>
              </a:spcAft>
              <a:buClr>
                <a:srgbClr val="00A0AF"/>
              </a:buClr>
              <a:buFont typeface="Wingdings" panose="05000000000000000000" pitchFamily="2" charset="2"/>
              <a:buChar char="q"/>
            </a:pPr>
            <a:r>
              <a:rPr lang="en-US" sz="1000" dirty="0" smtClean="0"/>
              <a:t>Long term and immediate workforce development needs</a:t>
            </a:r>
          </a:p>
          <a:p>
            <a:pPr marL="342900" indent="-342900">
              <a:spcBef>
                <a:spcPts val="300"/>
              </a:spcBef>
              <a:spcAft>
                <a:spcPts val="300"/>
              </a:spcAft>
              <a:buClr>
                <a:srgbClr val="00A0AF"/>
              </a:buClr>
              <a:buFont typeface="Wingdings" panose="05000000000000000000" pitchFamily="2" charset="2"/>
              <a:buChar char="q"/>
            </a:pPr>
            <a:r>
              <a:rPr lang="en-US" sz="1000" dirty="0" smtClean="0"/>
              <a:t>Managers and staff can identify, register for and track trainings</a:t>
            </a:r>
          </a:p>
          <a:p>
            <a:pPr marL="342900" indent="-342900">
              <a:spcBef>
                <a:spcPts val="300"/>
              </a:spcBef>
              <a:spcAft>
                <a:spcPts val="300"/>
              </a:spcAft>
              <a:buClr>
                <a:srgbClr val="00A0AF"/>
              </a:buClr>
              <a:buFont typeface="Wingdings" panose="05000000000000000000" pitchFamily="2" charset="2"/>
              <a:buChar char="q"/>
            </a:pPr>
            <a:r>
              <a:rPr lang="en-US" sz="1000" dirty="0" smtClean="0"/>
              <a:t>Network for sharing training and</a:t>
            </a:r>
            <a:r>
              <a:rPr lang="en-US" sz="1000" baseline="0" dirty="0" smtClean="0"/>
              <a:t> </a:t>
            </a:r>
            <a:r>
              <a:rPr lang="en-US" sz="1000" dirty="0" smtClean="0"/>
              <a:t>access a variety of trainings at a reduced cost</a:t>
            </a:r>
          </a:p>
          <a:p>
            <a:pPr marL="342900" indent="-342900">
              <a:spcBef>
                <a:spcPts val="300"/>
              </a:spcBef>
              <a:spcAft>
                <a:spcPts val="300"/>
              </a:spcAft>
              <a:buClr>
                <a:srgbClr val="00A0AF"/>
              </a:buClr>
              <a:buFont typeface="Wingdings" panose="05000000000000000000" pitchFamily="2" charset="2"/>
              <a:buChar char="q"/>
            </a:pPr>
            <a:r>
              <a:rPr lang="en-US" sz="1000" dirty="0" smtClean="0"/>
              <a:t>Provides the infrastructure for short and long term provider and customer training</a:t>
            </a:r>
          </a:p>
          <a:p>
            <a:pPr marL="342900" indent="-342900">
              <a:spcBef>
                <a:spcPts val="300"/>
              </a:spcBef>
              <a:spcAft>
                <a:spcPts val="300"/>
              </a:spcAft>
              <a:buClr>
                <a:srgbClr val="00A0AF"/>
              </a:buClr>
              <a:buFont typeface="Wingdings" panose="05000000000000000000" pitchFamily="2" charset="2"/>
              <a:buChar char="q"/>
            </a:pPr>
            <a:r>
              <a:rPr lang="en-US" sz="1000" dirty="0" smtClean="0"/>
              <a:t>Oversight and management of an organization’s learners, courses and continuing education</a:t>
            </a:r>
          </a:p>
          <a:p>
            <a:pPr marL="342900" indent="-342900">
              <a:spcBef>
                <a:spcPts val="300"/>
              </a:spcBef>
              <a:spcAft>
                <a:spcPts val="300"/>
              </a:spcAft>
              <a:buClr>
                <a:srgbClr val="00A0AF"/>
              </a:buClr>
              <a:buFont typeface="Wingdings" panose="05000000000000000000" pitchFamily="2" charset="2"/>
              <a:buChar char="q"/>
            </a:pPr>
            <a:r>
              <a:rPr lang="en-US" sz="1000" dirty="0" smtClean="0"/>
              <a:t>Tracking and</a:t>
            </a:r>
            <a:r>
              <a:rPr lang="en-US" sz="1000" baseline="0" dirty="0" smtClean="0"/>
              <a:t> </a:t>
            </a:r>
            <a:r>
              <a:rPr lang="en-US" sz="1000" dirty="0" smtClean="0"/>
              <a:t>sharing valuable training data via powerful reporting portal</a:t>
            </a:r>
          </a:p>
          <a:p>
            <a:pPr eaLnBrk="1" hangingPunct="1">
              <a:spcBef>
                <a:spcPct val="0"/>
              </a:spcBef>
            </a:pPr>
            <a:endParaRPr lang="en-US" sz="1000" dirty="0" smtClean="0">
              <a:latin typeface="Arial" charset="0"/>
            </a:endParaRPr>
          </a:p>
          <a:p>
            <a:pPr eaLnBrk="1" hangingPunct="1">
              <a:spcBef>
                <a:spcPct val="0"/>
              </a:spcBef>
            </a:pPr>
            <a:endParaRPr lang="en-US" sz="1000" kern="1200" dirty="0" smtClean="0">
              <a:solidFill>
                <a:schemeClr val="tx1"/>
              </a:solidFill>
              <a:effectLst/>
            </a:endParaRPr>
          </a:p>
          <a:p>
            <a:pPr eaLnBrk="1" hangingPunct="1">
              <a:spcBef>
                <a:spcPct val="0"/>
              </a:spcBef>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7</a:t>
            </a:fld>
            <a:endParaRPr lang="en-US" sz="1200">
              <a:latin typeface="Calibri" pitchFamily="34" charset="0"/>
            </a:endParaRPr>
          </a:p>
        </p:txBody>
      </p:sp>
    </p:spTree>
    <p:extLst>
      <p:ext uri="{BB962C8B-B14F-4D97-AF65-F5344CB8AC3E}">
        <p14:creationId xmlns:p14="http://schemas.microsoft.com/office/powerpoint/2010/main" val="3549614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42999" y="4495800"/>
            <a:ext cx="4686301" cy="4103689"/>
          </a:xfrm>
          <a:noFill/>
          <a:ln/>
        </p:spPr>
        <p:txBody>
          <a:bodyPr/>
          <a:lstStyle/>
          <a:p>
            <a:pPr eaLnBrk="1" hangingPunct="1">
              <a:spcBef>
                <a:spcPct val="0"/>
              </a:spcBef>
            </a:pPr>
            <a:r>
              <a:rPr lang="en-US" sz="1000" b="1" dirty="0" smtClean="0">
                <a:latin typeface="Arial" charset="0"/>
                <a:cs typeface="Arial" charset="0"/>
              </a:rPr>
              <a:t>Slide</a:t>
            </a:r>
            <a:r>
              <a:rPr lang="en-US" sz="1000" b="1" baseline="0" dirty="0" smtClean="0">
                <a:latin typeface="Arial" charset="0"/>
                <a:cs typeface="Arial" charset="0"/>
              </a:rPr>
              <a:t> 8</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APD Benefits from using TRAIN Florida</a:t>
            </a:r>
          </a:p>
          <a:p>
            <a:pPr eaLnBrk="1" hangingPunct="1">
              <a:spcBef>
                <a:spcPct val="0"/>
              </a:spcBef>
            </a:pPr>
            <a:endParaRPr lang="en-US" sz="1000" b="0" u="none" dirty="0" smtClean="0">
              <a:solidFill>
                <a:srgbClr val="FFFFFF"/>
              </a:solidFill>
              <a:latin typeface="Tahoma" pitchFamily="34" charset="0"/>
              <a:cs typeface="Arial" charset="0"/>
            </a:endParaRPr>
          </a:p>
          <a:p>
            <a:pPr eaLnBrk="1" hangingPunct="1">
              <a:spcBef>
                <a:spcPct val="0"/>
              </a:spcBef>
            </a:pPr>
            <a:r>
              <a:rPr lang="en-US" b="1" i="0" u="sng" dirty="0" smtClean="0">
                <a:solidFill>
                  <a:srgbClr val="00A0AF"/>
                </a:solidFill>
                <a:latin typeface="Arial" panose="020B0604020202020204" pitchFamily="34" charset="0"/>
                <a:cs typeface="Arial" panose="020B0604020202020204" pitchFamily="34" charset="0"/>
              </a:rPr>
              <a:t>How do I register for TRAIN Florida?</a:t>
            </a:r>
          </a:p>
          <a:p>
            <a:pPr eaLnBrk="1" hangingPunct="1">
              <a:spcBef>
                <a:spcPct val="0"/>
              </a:spcBef>
            </a:pPr>
            <a:endParaRPr lang="en-US" b="1" i="1" u="none" dirty="0" smtClean="0">
              <a:solidFill>
                <a:srgbClr val="00A0AF"/>
              </a:solidFill>
              <a:latin typeface="Arial" panose="020B0604020202020204" pitchFamily="34" charset="0"/>
              <a:cs typeface="Arial" panose="020B0604020202020204" pitchFamily="34" charset="0"/>
            </a:endParaRPr>
          </a:p>
          <a:p>
            <a:pPr eaLnBrk="1" hangingPunct="1">
              <a:spcBef>
                <a:spcPct val="0"/>
              </a:spcBef>
            </a:pPr>
            <a:r>
              <a:rPr lang="en-US" sz="1000" dirty="0" smtClean="0">
                <a:latin typeface="Arial" panose="020B0604020202020204" pitchFamily="34" charset="0"/>
                <a:cs typeface="Arial" panose="020B0604020202020204" pitchFamily="34" charset="0"/>
              </a:rPr>
              <a:t>If you are a provider or employee with the Agency for Persons with Disabilities:</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marL="342900" indent="-342900">
              <a:spcBef>
                <a:spcPts val="300"/>
              </a:spcBef>
              <a:spcAft>
                <a:spcPts val="300"/>
              </a:spcAft>
              <a:buClr>
                <a:srgbClr val="00A0AF"/>
              </a:buClr>
              <a:buFont typeface="Wingdings" panose="05000000000000000000" pitchFamily="2" charset="2"/>
              <a:buChar char="q"/>
            </a:pPr>
            <a:r>
              <a:rPr lang="en-US" sz="1000" dirty="0" smtClean="0">
                <a:solidFill>
                  <a:srgbClr val="FF0000"/>
                </a:solidFill>
                <a:latin typeface="Arial" panose="020B0604020202020204" pitchFamily="34" charset="0"/>
                <a:cs typeface="Arial" panose="020B0604020202020204" pitchFamily="34" charset="0"/>
              </a:rPr>
              <a:t>PLEASE DO NOT CREATE A TRAIN FLROIDA LEARNER ACCCOUNT</a:t>
            </a:r>
          </a:p>
          <a:p>
            <a:pPr marL="342900" indent="-342900">
              <a:spcBef>
                <a:spcPts val="300"/>
              </a:spcBef>
              <a:spcAft>
                <a:spcPts val="300"/>
              </a:spcAft>
              <a:buClr>
                <a:srgbClr val="00A0AF"/>
              </a:buClr>
              <a:buFont typeface="Wingdings" panose="05000000000000000000" pitchFamily="2" charset="2"/>
              <a:buChar char="q"/>
            </a:pPr>
            <a:r>
              <a:rPr lang="en-US" sz="1000" dirty="0" smtClean="0">
                <a:latin typeface="Arial" panose="020B0604020202020204" pitchFamily="34" charset="0"/>
                <a:cs typeface="Arial" panose="020B0604020202020204" pitchFamily="34" charset="0"/>
              </a:rPr>
              <a:t>You must have a valid email account</a:t>
            </a:r>
          </a:p>
          <a:p>
            <a:pPr marL="342900" indent="-342900">
              <a:spcBef>
                <a:spcPts val="300"/>
              </a:spcBef>
              <a:spcAft>
                <a:spcPts val="300"/>
              </a:spcAft>
              <a:buClr>
                <a:srgbClr val="00A0AF"/>
              </a:buClr>
              <a:buFont typeface="Wingdings" panose="05000000000000000000" pitchFamily="2" charset="2"/>
              <a:buChar char="q"/>
            </a:pPr>
            <a:r>
              <a:rPr lang="en-US" sz="1000" dirty="0" smtClean="0">
                <a:latin typeface="Arial" panose="020B0604020202020204" pitchFamily="34" charset="0"/>
                <a:cs typeface="Arial" panose="020B0604020202020204" pitchFamily="34" charset="0"/>
              </a:rPr>
              <a:t>The TRAIN Florida APD LMS support</a:t>
            </a:r>
            <a:r>
              <a:rPr lang="en-US" sz="1000" baseline="0" dirty="0" smtClean="0">
                <a:latin typeface="Arial" panose="020B0604020202020204" pitchFamily="34" charset="0"/>
                <a:cs typeface="Arial" panose="020B0604020202020204" pitchFamily="34" charset="0"/>
              </a:rPr>
              <a:t> team</a:t>
            </a:r>
            <a:r>
              <a:rPr lang="en-US" sz="1000" dirty="0" smtClean="0">
                <a:latin typeface="Arial" panose="020B0604020202020204" pitchFamily="34" charset="0"/>
                <a:cs typeface="Arial" panose="020B0604020202020204" pitchFamily="34" charset="0"/>
              </a:rPr>
              <a:t> creates your TRAIN Florida Learner account for you. </a:t>
            </a:r>
          </a:p>
          <a:p>
            <a:pPr marL="342900" indent="-342900">
              <a:spcBef>
                <a:spcPts val="300"/>
              </a:spcBef>
              <a:spcAft>
                <a:spcPts val="300"/>
              </a:spcAft>
              <a:buClr>
                <a:srgbClr val="00A0AF"/>
              </a:buClr>
              <a:buFont typeface="Wingdings" panose="05000000000000000000" pitchFamily="2" charset="2"/>
              <a:buChar char="q"/>
            </a:pPr>
            <a:endParaRPr lang="en-US" sz="100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dirty="0" smtClean="0">
                <a:latin typeface="Arial" panose="020B0604020202020204" pitchFamily="34" charset="0"/>
                <a:cs typeface="Arial" panose="020B0604020202020204" pitchFamily="34" charset="0"/>
              </a:rPr>
              <a:t>All providers with</a:t>
            </a:r>
            <a:r>
              <a:rPr lang="en-US" sz="1000" baseline="0" dirty="0" smtClean="0">
                <a:latin typeface="Arial" panose="020B0604020202020204" pitchFamily="34" charset="0"/>
                <a:cs typeface="Arial" panose="020B0604020202020204" pitchFamily="34" charset="0"/>
              </a:rPr>
              <a:t> a valid email address received an email on May 18, 2016, with their login information.   </a:t>
            </a:r>
            <a:r>
              <a:rPr lang="en-US" sz="1000" kern="1200" dirty="0" smtClean="0">
                <a:solidFill>
                  <a:schemeClr val="tx1"/>
                </a:solidFill>
                <a:effectLst/>
                <a:latin typeface="Arial" panose="020B0604020202020204" pitchFamily="34" charset="0"/>
                <a:cs typeface="Arial" panose="020B0604020202020204" pitchFamily="34" charset="0"/>
              </a:rPr>
              <a:t>All new learners will be sent an account creation confirmation email from TRAIN Florida, with their login name and password. We strongly encourage you to read the email, and review the instructions, to </a:t>
            </a:r>
            <a:r>
              <a:rPr lang="en-US" sz="1000" kern="1200" dirty="0" smtClean="0">
                <a:solidFill>
                  <a:schemeClr val="tx1"/>
                </a:solidFill>
                <a:effectLst/>
                <a:latin typeface="Arial" panose="020B0604020202020204" pitchFamily="34" charset="0"/>
                <a:cs typeface="Arial" panose="020B0604020202020204" pitchFamily="34" charset="0"/>
              </a:rPr>
              <a:t>help</a:t>
            </a:r>
            <a:r>
              <a:rPr lang="en-US" sz="1000" kern="1200" baseline="0" dirty="0" smtClean="0">
                <a:solidFill>
                  <a:schemeClr val="tx1"/>
                </a:solidFill>
                <a:effectLst/>
                <a:latin typeface="Arial" panose="020B0604020202020204" pitchFamily="34" charset="0"/>
                <a:cs typeface="Arial" panose="020B0604020202020204" pitchFamily="34" charset="0"/>
              </a:rPr>
              <a:t> guide</a:t>
            </a:r>
            <a:r>
              <a:rPr lang="en-US" sz="1000" kern="1200" dirty="0" smtClean="0">
                <a:solidFill>
                  <a:schemeClr val="tx1"/>
                </a:solidFill>
                <a:effectLst/>
                <a:latin typeface="Arial" panose="020B0604020202020204" pitchFamily="34" charset="0"/>
                <a:cs typeface="Arial" panose="020B0604020202020204" pitchFamily="34" charset="0"/>
              </a:rPr>
              <a:t> </a:t>
            </a:r>
            <a:r>
              <a:rPr lang="en-US" sz="1000" kern="1200" dirty="0" smtClean="0">
                <a:solidFill>
                  <a:schemeClr val="tx1"/>
                </a:solidFill>
                <a:effectLst/>
                <a:latin typeface="Arial" panose="020B0604020202020204" pitchFamily="34" charset="0"/>
                <a:cs typeface="Arial" panose="020B0604020202020204" pitchFamily="34" charset="0"/>
              </a:rPr>
              <a:t>you through the initial log in to TRAIN Florida. During this process you will review, verify, and if needed, update the entered account information. </a:t>
            </a: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endParaRPr lang="en-US" sz="1000" kern="120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b="1" kern="1200" dirty="0" smtClean="0">
                <a:solidFill>
                  <a:schemeClr val="tx1"/>
                </a:solidFill>
                <a:effectLst/>
                <a:latin typeface="Arial" panose="020B0604020202020204" pitchFamily="34" charset="0"/>
                <a:cs typeface="Arial" panose="020B0604020202020204" pitchFamily="34" charset="0"/>
              </a:rPr>
              <a:t>New</a:t>
            </a:r>
            <a:r>
              <a:rPr lang="en-US" sz="1000" b="1" kern="1200" baseline="0" dirty="0" smtClean="0">
                <a:solidFill>
                  <a:schemeClr val="tx1"/>
                </a:solidFill>
                <a:effectLst/>
                <a:latin typeface="Arial" panose="020B0604020202020204" pitchFamily="34" charset="0"/>
                <a:cs typeface="Arial" panose="020B0604020202020204" pitchFamily="34" charset="0"/>
              </a:rPr>
              <a:t> Providers</a:t>
            </a:r>
            <a:endParaRPr lang="en-US" sz="1000" kern="1200" baseline="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kern="1200" baseline="0" dirty="0" smtClean="0">
                <a:solidFill>
                  <a:schemeClr val="tx1"/>
                </a:solidFill>
                <a:effectLst/>
                <a:latin typeface="Arial" panose="020B0604020202020204" pitchFamily="34" charset="0"/>
                <a:cs typeface="Arial" panose="020B0604020202020204" pitchFamily="34" charset="0"/>
              </a:rPr>
              <a:t>All new providers will receive an account creation confirmation email from TRAIN Florida, with your login name and password. </a:t>
            </a:r>
            <a:endParaRPr lang="en-US" sz="1000" kern="1200" dirty="0" smtClean="0">
              <a:solidFill>
                <a:schemeClr val="tx1"/>
              </a:solidFill>
              <a:effectLst/>
              <a:latin typeface="Arial" panose="020B0604020202020204" pitchFamily="34" charset="0"/>
              <a:cs typeface="Arial" panose="020B0604020202020204" pitchFamily="34" charset="0"/>
            </a:endParaRPr>
          </a:p>
          <a:p>
            <a:pPr marL="0" indent="0">
              <a:spcBef>
                <a:spcPts val="300"/>
              </a:spcBef>
              <a:spcAft>
                <a:spcPts val="300"/>
              </a:spcAft>
              <a:buClr>
                <a:srgbClr val="00A0AF"/>
              </a:buClr>
              <a:buFont typeface="Wingdings" panose="05000000000000000000" pitchFamily="2" charset="2"/>
              <a:buNone/>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8</a:t>
            </a:fld>
            <a:endParaRPr lang="en-US" sz="1200">
              <a:latin typeface="Calibri" pitchFamily="34" charset="0"/>
            </a:endParaRPr>
          </a:p>
        </p:txBody>
      </p:sp>
    </p:spTree>
    <p:extLst>
      <p:ext uri="{BB962C8B-B14F-4D97-AF65-F5344CB8AC3E}">
        <p14:creationId xmlns:p14="http://schemas.microsoft.com/office/powerpoint/2010/main" val="2088139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a:xfrm>
            <a:off x="1142999" y="4495800"/>
            <a:ext cx="4686301" cy="4103689"/>
          </a:xfrm>
          <a:noFill/>
          <a:ln/>
        </p:spPr>
        <p:txBody>
          <a:bodyPr/>
          <a:lstStyle/>
          <a:p>
            <a:pPr eaLnBrk="1" hangingPunct="1">
              <a:spcBef>
                <a:spcPct val="0"/>
              </a:spcBef>
            </a:pPr>
            <a:r>
              <a:rPr lang="en-US" sz="1000" b="1" dirty="0" smtClean="0">
                <a:latin typeface="Arial" charset="0"/>
                <a:cs typeface="Arial" charset="0"/>
              </a:rPr>
              <a:t>Slide</a:t>
            </a:r>
            <a:r>
              <a:rPr lang="en-US" sz="1000" b="1" baseline="0" dirty="0" smtClean="0">
                <a:latin typeface="Arial" charset="0"/>
                <a:cs typeface="Arial" charset="0"/>
              </a:rPr>
              <a:t> 8</a:t>
            </a:r>
            <a:r>
              <a:rPr lang="en-US" sz="1000" dirty="0" smtClean="0">
                <a:latin typeface="Arial" charset="0"/>
                <a:cs typeface="Arial" charset="0"/>
              </a:rPr>
              <a:t> </a:t>
            </a:r>
            <a:r>
              <a:rPr lang="en-US" sz="1000" dirty="0">
                <a:latin typeface="Arial" charset="0"/>
                <a:cs typeface="Arial" charset="0"/>
              </a:rPr>
              <a:t>– </a:t>
            </a:r>
            <a:r>
              <a:rPr lang="en-US" sz="1000" dirty="0" smtClean="0">
                <a:solidFill>
                  <a:srgbClr val="FFFFFF"/>
                </a:solidFill>
                <a:latin typeface="Tahoma" pitchFamily="34" charset="0"/>
                <a:cs typeface="Arial" charset="0"/>
              </a:rPr>
              <a:t>APD Benefits from using TRAIN Florida</a:t>
            </a:r>
          </a:p>
          <a:p>
            <a:pPr eaLnBrk="1" hangingPunct="1">
              <a:spcBef>
                <a:spcPct val="0"/>
              </a:spcBef>
            </a:pPr>
            <a:endParaRPr lang="en-US" sz="1000" b="0" u="none" dirty="0" smtClean="0">
              <a:solidFill>
                <a:srgbClr val="FFFFFF"/>
              </a:solidFill>
              <a:latin typeface="Tahoma" pitchFamily="34" charset="0"/>
              <a:cs typeface="Arial" charset="0"/>
            </a:endParaRPr>
          </a:p>
          <a:p>
            <a:pPr eaLnBrk="1" hangingPunct="1">
              <a:spcBef>
                <a:spcPct val="0"/>
              </a:spcBef>
            </a:pPr>
            <a:r>
              <a:rPr lang="en-US" sz="1000" b="0" u="none" dirty="0" smtClean="0">
                <a:solidFill>
                  <a:srgbClr val="00A0AF"/>
                </a:solidFill>
              </a:rPr>
              <a:t>How do I register for TRAIN Florida?</a:t>
            </a:r>
          </a:p>
          <a:p>
            <a:pPr eaLnBrk="1" hangingPunct="1">
              <a:spcBef>
                <a:spcPct val="0"/>
              </a:spcBef>
            </a:pPr>
            <a:endParaRPr lang="en-US" sz="1000" dirty="0" smtClean="0">
              <a:latin typeface="Arial" panose="020B0604020202020204" pitchFamily="34" charset="0"/>
              <a:cs typeface="Arial" panose="020B0604020202020204" pitchFamily="34" charset="0"/>
            </a:endParaRPr>
          </a:p>
          <a:p>
            <a:pPr>
              <a:spcBef>
                <a:spcPts val="300"/>
              </a:spcBef>
              <a:spcAft>
                <a:spcPts val="300"/>
              </a:spcAft>
              <a:buClr>
                <a:srgbClr val="00A0AF"/>
              </a:buClr>
            </a:pPr>
            <a:r>
              <a:rPr lang="en-US" sz="1000" dirty="0" smtClean="0">
                <a:solidFill>
                  <a:srgbClr val="FF0000"/>
                </a:solidFill>
                <a:latin typeface="Arial" panose="020B0604020202020204" pitchFamily="34" charset="0"/>
                <a:cs typeface="Arial" panose="020B0604020202020204" pitchFamily="34" charset="0"/>
              </a:rPr>
              <a:t>      PLEASE DO NOT CREATE A TRAIN FLORIDA LEARNER ACCOUNT</a:t>
            </a:r>
          </a:p>
          <a:p>
            <a:pPr marL="342900" indent="-342900">
              <a:spcBef>
                <a:spcPts val="300"/>
              </a:spcBef>
              <a:spcAft>
                <a:spcPts val="300"/>
              </a:spcAft>
              <a:buClr>
                <a:srgbClr val="00A0AF"/>
              </a:buClr>
              <a:buFont typeface="Wingdings" panose="05000000000000000000" pitchFamily="2" charset="2"/>
              <a:buChar char="q"/>
            </a:pPr>
            <a:r>
              <a:rPr lang="en-US" sz="1000" dirty="0" smtClean="0">
                <a:solidFill>
                  <a:srgbClr val="FF0000"/>
                </a:solidFill>
                <a:latin typeface="Arial" panose="020B0604020202020204" pitchFamily="34" charset="0"/>
                <a:cs typeface="Arial" panose="020B0604020202020204" pitchFamily="34" charset="0"/>
              </a:rPr>
              <a:t>TRAIN Florida Learner Batch Upload spreadsheet</a:t>
            </a:r>
          </a:p>
          <a:p>
            <a:pPr marL="342900" indent="-342900">
              <a:spcBef>
                <a:spcPts val="300"/>
              </a:spcBef>
              <a:spcAft>
                <a:spcPts val="300"/>
              </a:spcAft>
              <a:buClr>
                <a:srgbClr val="00A0AF"/>
              </a:buClr>
              <a:buFont typeface="Wingdings" panose="05000000000000000000" pitchFamily="2" charset="2"/>
              <a:buChar char="q"/>
            </a:pPr>
            <a:r>
              <a:rPr lang="en-US" sz="1000" dirty="0" smtClean="0">
                <a:solidFill>
                  <a:srgbClr val="FF0000"/>
                </a:solidFill>
                <a:latin typeface="Arial" panose="020B0604020202020204" pitchFamily="34" charset="0"/>
                <a:cs typeface="Arial" panose="020B0604020202020204" pitchFamily="34" charset="0"/>
              </a:rPr>
              <a:t>TRAIN Florida APD Group structure</a:t>
            </a:r>
            <a:endParaRPr lang="en-US" sz="1000" dirty="0" smtClean="0">
              <a:latin typeface="Arial" panose="020B0604020202020204" pitchFamily="34" charset="0"/>
              <a:cs typeface="Arial" panose="020B0604020202020204" pitchFamily="34" charset="0"/>
            </a:endParaRPr>
          </a:p>
          <a:p>
            <a:pPr marL="342900" indent="-342900">
              <a:spcBef>
                <a:spcPts val="300"/>
              </a:spcBef>
              <a:spcAft>
                <a:spcPts val="300"/>
              </a:spcAft>
              <a:buClr>
                <a:srgbClr val="00A0AF"/>
              </a:buClr>
              <a:buFont typeface="Wingdings" panose="05000000000000000000" pitchFamily="2" charset="2"/>
              <a:buChar char="q"/>
            </a:pPr>
            <a:r>
              <a:rPr lang="en-US" sz="1000" dirty="0" smtClean="0">
                <a:latin typeface="Arial" panose="020B0604020202020204" pitchFamily="34" charset="0"/>
                <a:cs typeface="Arial" panose="020B0604020202020204" pitchFamily="34" charset="0"/>
              </a:rPr>
              <a:t>The TRAIN Florida APD LMS support</a:t>
            </a:r>
            <a:r>
              <a:rPr lang="en-US" sz="1000" baseline="0" dirty="0" smtClean="0">
                <a:latin typeface="Arial" panose="020B0604020202020204" pitchFamily="34" charset="0"/>
                <a:cs typeface="Arial" panose="020B0604020202020204" pitchFamily="34" charset="0"/>
              </a:rPr>
              <a:t> team</a:t>
            </a:r>
            <a:r>
              <a:rPr lang="en-US" sz="1000" dirty="0" smtClean="0">
                <a:latin typeface="Arial" panose="020B0604020202020204" pitchFamily="34" charset="0"/>
                <a:cs typeface="Arial" panose="020B0604020202020204" pitchFamily="34" charset="0"/>
              </a:rPr>
              <a:t> creates your TRAIN Florida Learner account for you. </a:t>
            </a: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dirty="0" smtClean="0">
                <a:latin typeface="Arial" panose="020B0604020202020204" pitchFamily="34" charset="0"/>
                <a:cs typeface="Arial" panose="020B0604020202020204" pitchFamily="34" charset="0"/>
              </a:rPr>
              <a:t>All providers with</a:t>
            </a:r>
            <a:r>
              <a:rPr lang="en-US" sz="1000" baseline="0" dirty="0" smtClean="0">
                <a:latin typeface="Arial" panose="020B0604020202020204" pitchFamily="34" charset="0"/>
                <a:cs typeface="Arial" panose="020B0604020202020204" pitchFamily="34" charset="0"/>
              </a:rPr>
              <a:t> a valid email address should have received an email on May 18, 2016 with their login information.   </a:t>
            </a:r>
            <a:r>
              <a:rPr lang="en-US" sz="1000" kern="1200" dirty="0" smtClean="0">
                <a:solidFill>
                  <a:schemeClr val="tx1"/>
                </a:solidFill>
                <a:effectLst/>
                <a:latin typeface="Arial" panose="020B0604020202020204" pitchFamily="34" charset="0"/>
                <a:cs typeface="Arial" panose="020B0604020202020204" pitchFamily="34" charset="0"/>
              </a:rPr>
              <a:t>All new learners will be sent an account creation confirmation email from TRAIN Florida, with their </a:t>
            </a:r>
            <a:r>
              <a:rPr lang="en-US" sz="1000" kern="1200" dirty="0" smtClean="0">
                <a:solidFill>
                  <a:schemeClr val="tx1"/>
                </a:solidFill>
                <a:effectLst/>
                <a:latin typeface="Arial" panose="020B0604020202020204" pitchFamily="34" charset="0"/>
                <a:cs typeface="Arial" panose="020B0604020202020204" pitchFamily="34" charset="0"/>
              </a:rPr>
              <a:t>login name </a:t>
            </a:r>
            <a:r>
              <a:rPr lang="en-US" sz="1000" kern="1200" dirty="0" smtClean="0">
                <a:solidFill>
                  <a:schemeClr val="tx1"/>
                </a:solidFill>
                <a:effectLst/>
                <a:latin typeface="Arial" panose="020B0604020202020204" pitchFamily="34" charset="0"/>
                <a:cs typeface="Arial" panose="020B0604020202020204" pitchFamily="34" charset="0"/>
              </a:rPr>
              <a:t>and password. We strongly encourage your staff to read the email, and review the instructions, to help guide them through the initial log in to TRAIN Florida. During this process they will review, verify, and if needed, update the entered account information. </a:t>
            </a: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endParaRPr lang="en-US" sz="1000" kern="120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kern="1200" dirty="0" smtClean="0">
                <a:solidFill>
                  <a:schemeClr val="tx1"/>
                </a:solidFill>
                <a:effectLst/>
                <a:latin typeface="Arial" panose="020B0604020202020204" pitchFamily="34" charset="0"/>
                <a:cs typeface="Arial" panose="020B0604020202020204" pitchFamily="34" charset="0"/>
              </a:rPr>
              <a:t>The TRAIN Florida APD support team will create the accounts for APD provider staff,</a:t>
            </a:r>
            <a:r>
              <a:rPr lang="en-US" sz="1000" kern="1200" baseline="0" dirty="0" smtClean="0">
                <a:solidFill>
                  <a:schemeClr val="tx1"/>
                </a:solidFill>
                <a:effectLst/>
                <a:latin typeface="Arial" panose="020B0604020202020204" pitchFamily="34" charset="0"/>
                <a:cs typeface="Arial" panose="020B0604020202020204" pitchFamily="34" charset="0"/>
              </a:rPr>
              <a:t> using information you provide for us.  You will receive the following:</a:t>
            </a:r>
            <a:endParaRPr lang="en-US" sz="1000" kern="120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endParaRPr lang="en-US" sz="1000" b="1" kern="120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b="1" kern="1200" dirty="0" smtClean="0">
                <a:solidFill>
                  <a:schemeClr val="tx1"/>
                </a:solidFill>
                <a:effectLst/>
                <a:latin typeface="Arial" panose="020B0604020202020204" pitchFamily="34" charset="0"/>
                <a:cs typeface="Arial" panose="020B0604020202020204" pitchFamily="34" charset="0"/>
              </a:rPr>
              <a:t>New</a:t>
            </a:r>
            <a:r>
              <a:rPr lang="en-US" sz="1000" b="1" kern="1200" baseline="0" dirty="0" smtClean="0">
                <a:solidFill>
                  <a:schemeClr val="tx1"/>
                </a:solidFill>
                <a:effectLst/>
                <a:latin typeface="Arial" panose="020B0604020202020204" pitchFamily="34" charset="0"/>
                <a:cs typeface="Arial" panose="020B0604020202020204" pitchFamily="34" charset="0"/>
              </a:rPr>
              <a:t> Providers</a:t>
            </a:r>
            <a:endParaRPr lang="en-US" sz="1000" kern="1200" baseline="0" dirty="0" smtClean="0">
              <a:solidFill>
                <a:schemeClr val="tx1"/>
              </a:solidFill>
              <a:effectLst/>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ts val="300"/>
              </a:spcBef>
              <a:spcAft>
                <a:spcPts val="300"/>
              </a:spcAft>
              <a:buClr>
                <a:srgbClr val="00A0AF"/>
              </a:buClr>
              <a:buSzTx/>
              <a:buFont typeface="Wingdings" panose="05000000000000000000" pitchFamily="2" charset="2"/>
              <a:buNone/>
              <a:tabLst/>
              <a:defRPr/>
            </a:pPr>
            <a:r>
              <a:rPr lang="en-US" sz="1000" kern="1200" baseline="0" dirty="0" smtClean="0">
                <a:solidFill>
                  <a:schemeClr val="tx1"/>
                </a:solidFill>
                <a:effectLst/>
                <a:latin typeface="Arial" panose="020B0604020202020204" pitchFamily="34" charset="0"/>
                <a:cs typeface="Arial" panose="020B0604020202020204" pitchFamily="34" charset="0"/>
              </a:rPr>
              <a:t>All new providers will receive an account creation confirmation email from TRAIN Florida, with their login name and password.</a:t>
            </a:r>
            <a:endParaRPr lang="en-US" sz="1000" kern="1200" dirty="0" smtClean="0">
              <a:solidFill>
                <a:schemeClr val="tx1"/>
              </a:solidFill>
              <a:effectLst/>
              <a:latin typeface="Arial" panose="020B0604020202020204" pitchFamily="34" charset="0"/>
              <a:cs typeface="Arial" panose="020B0604020202020204" pitchFamily="34" charset="0"/>
            </a:endParaRPr>
          </a:p>
          <a:p>
            <a:pPr marL="0" indent="0">
              <a:spcBef>
                <a:spcPts val="300"/>
              </a:spcBef>
              <a:spcAft>
                <a:spcPts val="300"/>
              </a:spcAft>
              <a:buClr>
                <a:srgbClr val="00A0AF"/>
              </a:buClr>
              <a:buFont typeface="Wingdings" panose="05000000000000000000" pitchFamily="2" charset="2"/>
              <a:buNone/>
            </a:pPr>
            <a:endParaRPr lang="en-US" sz="1000" dirty="0" smtClean="0">
              <a:latin typeface="Arial" charset="0"/>
            </a:endParaRPr>
          </a:p>
          <a:p>
            <a:pPr eaLnBrk="1" hangingPunct="1">
              <a:spcBef>
                <a:spcPct val="0"/>
              </a:spcBef>
            </a:pPr>
            <a:endParaRPr lang="en-US" sz="1000" dirty="0" smtClean="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a:p>
            <a:endParaRPr lang="en-US" sz="1000" dirty="0" smtClean="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9</a:t>
            </a:fld>
            <a:endParaRPr lang="en-US" sz="1200">
              <a:latin typeface="Calibri" pitchFamily="34" charset="0"/>
            </a:endParaRPr>
          </a:p>
        </p:txBody>
      </p:sp>
    </p:spTree>
    <p:extLst>
      <p:ext uri="{BB962C8B-B14F-4D97-AF65-F5344CB8AC3E}">
        <p14:creationId xmlns:p14="http://schemas.microsoft.com/office/powerpoint/2010/main" val="2208860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bg>
      <p:bgPr>
        <a:gradFill flip="none" rotWithShape="1">
          <a:gsLst>
            <a:gs pos="0">
              <a:srgbClr val="167180"/>
            </a:gs>
            <a:gs pos="18000">
              <a:schemeClr val="bg1">
                <a:alpha val="93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A0AF"/>
            </a:gs>
            <a:gs pos="18000">
              <a:schemeClr val="bg1">
                <a:alpha val="93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5800" y="6207920"/>
            <a:ext cx="1371600" cy="364332"/>
          </a:xfrm>
          <a:prstGeom prst="rect">
            <a:avLst/>
          </a:prstGeom>
        </p:spPr>
      </p:pic>
      <p:sp>
        <p:nvSpPr>
          <p:cNvPr id="4" name="Rectangle 3"/>
          <p:cNvSpPr/>
          <p:nvPr userDrawn="1"/>
        </p:nvSpPr>
        <p:spPr>
          <a:xfrm>
            <a:off x="2057400" y="6391416"/>
            <a:ext cx="6629400" cy="230832"/>
          </a:xfrm>
          <a:prstGeom prst="rect">
            <a:avLst/>
          </a:prstGeom>
        </p:spPr>
        <p:txBody>
          <a:bodyPr wrap="square">
            <a:spAutoFit/>
          </a:bodyPr>
          <a:lstStyle/>
          <a:p>
            <a:r>
              <a:rPr lang="en-US" sz="900" b="1" kern="1200" dirty="0" smtClean="0">
                <a:solidFill>
                  <a:schemeClr val="tx1"/>
                </a:solidFill>
                <a:effectLst/>
                <a:latin typeface="Arial" charset="0"/>
                <a:ea typeface="+mn-ea"/>
                <a:cs typeface="Arial" charset="0"/>
              </a:rPr>
              <a:t>The Agency Supports Persons with Developmental Disabilities in Living, Learning, and Working in their Communities.</a:t>
            </a:r>
            <a:endParaRPr lang="en-US" sz="900" dirty="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Lst>
  <p:transition/>
  <p:timing>
    <p:tnLst>
      <p:par>
        <p:cTn id="1" dur="indefinite" restart="never" nodeType="tmRoot"/>
      </p:par>
    </p:tnLst>
  </p:timing>
  <p:txStyles>
    <p:titleStyle>
      <a:lvl1pPr algn="ctr" rtl="0" eaLnBrk="0" fontAlgn="base" hangingPunct="0">
        <a:spcBef>
          <a:spcPct val="0"/>
        </a:spcBef>
        <a:spcAft>
          <a:spcPct val="0"/>
        </a:spcAft>
        <a:defRPr sz="4000" kern="1200">
          <a:solidFill>
            <a:schemeClr val="tx1"/>
          </a:solidFill>
          <a:latin typeface="Tahoma" pitchFamily="34" charset="0"/>
          <a:ea typeface="Tahoma" pitchFamily="34" charset="0"/>
          <a:cs typeface="Tahoma" pitchFamily="34" charset="0"/>
        </a:defRPr>
      </a:lvl1pPr>
      <a:lvl2pPr algn="ctr" rtl="0" eaLnBrk="0" fontAlgn="base" hangingPunct="0">
        <a:spcBef>
          <a:spcPct val="0"/>
        </a:spcBef>
        <a:spcAft>
          <a:spcPct val="0"/>
        </a:spcAft>
        <a:defRPr sz="4000">
          <a:solidFill>
            <a:schemeClr val="tx1"/>
          </a:solidFill>
          <a:latin typeface="Tahoma" pitchFamily="34" charset="0"/>
          <a:cs typeface="Tahoma" pitchFamily="34" charset="0"/>
        </a:defRPr>
      </a:lvl2pPr>
      <a:lvl3pPr algn="ctr" rtl="0" eaLnBrk="0" fontAlgn="base" hangingPunct="0">
        <a:spcBef>
          <a:spcPct val="0"/>
        </a:spcBef>
        <a:spcAft>
          <a:spcPct val="0"/>
        </a:spcAft>
        <a:defRPr sz="4000">
          <a:solidFill>
            <a:schemeClr val="tx1"/>
          </a:solidFill>
          <a:latin typeface="Tahoma" pitchFamily="34" charset="0"/>
          <a:cs typeface="Tahoma" pitchFamily="34" charset="0"/>
        </a:defRPr>
      </a:lvl3pPr>
      <a:lvl4pPr algn="ctr" rtl="0" eaLnBrk="0" fontAlgn="base" hangingPunct="0">
        <a:spcBef>
          <a:spcPct val="0"/>
        </a:spcBef>
        <a:spcAft>
          <a:spcPct val="0"/>
        </a:spcAft>
        <a:defRPr sz="4000">
          <a:solidFill>
            <a:schemeClr val="tx1"/>
          </a:solidFill>
          <a:latin typeface="Tahoma" pitchFamily="34" charset="0"/>
          <a:cs typeface="Tahoma" pitchFamily="34" charset="0"/>
        </a:defRPr>
      </a:lvl4pPr>
      <a:lvl5pPr algn="ctr" rtl="0" eaLnBrk="0" fontAlgn="base" hangingPunct="0">
        <a:spcBef>
          <a:spcPct val="0"/>
        </a:spcBef>
        <a:spcAft>
          <a:spcPct val="0"/>
        </a:spcAft>
        <a:defRPr sz="4000">
          <a:solidFill>
            <a:schemeClr val="tx1"/>
          </a:solidFill>
          <a:latin typeface="Tahoma" pitchFamily="34" charset="0"/>
          <a:cs typeface="Tahoma" pitchFamily="34" charset="0"/>
        </a:defRPr>
      </a:lvl5pPr>
      <a:lvl6pPr marL="457200" algn="ctr" rtl="0" fontAlgn="base">
        <a:spcBef>
          <a:spcPct val="0"/>
        </a:spcBef>
        <a:spcAft>
          <a:spcPct val="0"/>
        </a:spcAft>
        <a:defRPr sz="4000">
          <a:solidFill>
            <a:schemeClr val="tx1"/>
          </a:solidFill>
          <a:latin typeface="Tahoma" pitchFamily="34" charset="0"/>
          <a:cs typeface="Tahoma" pitchFamily="34" charset="0"/>
        </a:defRPr>
      </a:lvl6pPr>
      <a:lvl7pPr marL="914400" algn="ctr" rtl="0" fontAlgn="base">
        <a:spcBef>
          <a:spcPct val="0"/>
        </a:spcBef>
        <a:spcAft>
          <a:spcPct val="0"/>
        </a:spcAft>
        <a:defRPr sz="4000">
          <a:solidFill>
            <a:schemeClr val="tx1"/>
          </a:solidFill>
          <a:latin typeface="Tahoma" pitchFamily="34" charset="0"/>
          <a:cs typeface="Tahoma" pitchFamily="34" charset="0"/>
        </a:defRPr>
      </a:lvl7pPr>
      <a:lvl8pPr marL="1371600" algn="ctr" rtl="0" fontAlgn="base">
        <a:spcBef>
          <a:spcPct val="0"/>
        </a:spcBef>
        <a:spcAft>
          <a:spcPct val="0"/>
        </a:spcAft>
        <a:defRPr sz="4000">
          <a:solidFill>
            <a:schemeClr val="tx1"/>
          </a:solidFill>
          <a:latin typeface="Tahoma" pitchFamily="34" charset="0"/>
          <a:cs typeface="Tahoma" pitchFamily="34" charset="0"/>
        </a:defRPr>
      </a:lvl8pPr>
      <a:lvl9pPr marL="1828800" algn="ctr" rtl="0" fontAlgn="base">
        <a:spcBef>
          <a:spcPct val="0"/>
        </a:spcBef>
        <a:spcAft>
          <a:spcPct val="0"/>
        </a:spcAft>
        <a:defRPr sz="40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67180"/>
            </a:gs>
            <a:gs pos="18000">
              <a:schemeClr val="bg1">
                <a:alpha val="93000"/>
              </a:schemeClr>
            </a:gs>
          </a:gsLst>
          <a:lin ang="16200000" scaled="1"/>
          <a:tileRect/>
        </a:gra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65138" y="990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 name="Subtitle 2"/>
          <p:cNvSpPr txBox="1">
            <a:spLocks/>
          </p:cNvSpPr>
          <p:nvPr userDrawn="1"/>
        </p:nvSpPr>
        <p:spPr>
          <a:xfrm>
            <a:off x="1371600" y="3200400"/>
            <a:ext cx="6400800" cy="1752600"/>
          </a:xfrm>
          <a:prstGeom prst="rect">
            <a:avLst/>
          </a:prstGeom>
        </p:spPr>
        <p:txBody>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US" dirty="0" smtClean="0"/>
              <a:t>Click to edit Master subtitle style</a:t>
            </a:r>
            <a:endParaRPr lang="en-US"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599" y="121304"/>
            <a:ext cx="2412027" cy="640696"/>
          </a:xfrm>
          <a:prstGeom prst="rect">
            <a:avLst/>
          </a:prstGeom>
        </p:spPr>
      </p:pic>
      <p:sp>
        <p:nvSpPr>
          <p:cNvPr id="19" name="Rectangle 18"/>
          <p:cNvSpPr/>
          <p:nvPr userDrawn="1"/>
        </p:nvSpPr>
        <p:spPr>
          <a:xfrm>
            <a:off x="533400" y="6324600"/>
            <a:ext cx="8153400" cy="261610"/>
          </a:xfrm>
          <a:prstGeom prst="rect">
            <a:avLst/>
          </a:prstGeom>
        </p:spPr>
        <p:txBody>
          <a:bodyPr wrap="square">
            <a:spAutoFit/>
          </a:bodyPr>
          <a:lstStyle/>
          <a:p>
            <a:r>
              <a:rPr lang="en-US" sz="1100" b="1" kern="1200" dirty="0" smtClean="0">
                <a:solidFill>
                  <a:schemeClr val="bg1"/>
                </a:solidFill>
                <a:effectLst/>
                <a:latin typeface="Arial" charset="0"/>
                <a:ea typeface="+mn-ea"/>
                <a:cs typeface="Arial" charset="0"/>
              </a:rPr>
              <a:t>The Agency Supports Persons with Developmental Disabilities in Living, Learning, and Working in their Communities.</a:t>
            </a:r>
            <a:endParaRPr lang="en-US" sz="1100" dirty="0">
              <a:solidFill>
                <a:schemeClr val="bg1"/>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fl.train.org/DesktopShell.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6.gi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apd.lmssupport@apdcares.or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gif"/><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gif"/><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77" y="203404"/>
            <a:ext cx="8492646"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3200" dirty="0" smtClean="0">
                <a:solidFill>
                  <a:srgbClr val="FFFFFF"/>
                </a:solidFill>
                <a:latin typeface="Arial" panose="020B0604020202020204" pitchFamily="34" charset="0"/>
                <a:cs typeface="Arial" panose="020B0604020202020204" pitchFamily="34" charset="0"/>
              </a:rPr>
              <a:t>The 18th Annual Family Café</a:t>
            </a:r>
          </a:p>
        </p:txBody>
      </p:sp>
      <p:pic>
        <p:nvPicPr>
          <p:cNvPr id="3" name="Picture 2"/>
          <p:cNvPicPr>
            <a:picLocks noChangeAspect="1"/>
          </p:cNvPicPr>
          <p:nvPr/>
        </p:nvPicPr>
        <p:blipFill>
          <a:blip r:embed="rId4"/>
          <a:srcRect/>
          <a:stretch>
            <a:fillRect/>
          </a:stretch>
        </p:blipFill>
        <p:spPr bwMode="auto">
          <a:xfrm>
            <a:off x="9221788" y="4678363"/>
            <a:ext cx="2133600" cy="1169987"/>
          </a:xfrm>
          <a:prstGeom prst="rect">
            <a:avLst/>
          </a:prstGeom>
          <a:noFill/>
          <a:ln w="9525">
            <a:noFill/>
            <a:miter lim="800000"/>
            <a:headEnd/>
            <a:tailEnd/>
          </a:ln>
        </p:spPr>
      </p:pic>
      <p:pic>
        <p:nvPicPr>
          <p:cNvPr id="6" name="Picture 10" descr="animated_train"/>
          <p:cNvPicPr>
            <a:picLocks noChangeAspect="1" noChangeArrowheads="1" noCrop="1"/>
          </p:cNvPicPr>
          <p:nvPr/>
        </p:nvPicPr>
        <p:blipFill>
          <a:blip r:embed="rId5"/>
          <a:srcRect/>
          <a:stretch>
            <a:fillRect/>
          </a:stretch>
        </p:blipFill>
        <p:spPr bwMode="auto">
          <a:xfrm flipH="1">
            <a:off x="-2111375" y="1758950"/>
            <a:ext cx="2005012" cy="1039813"/>
          </a:xfrm>
          <a:prstGeom prst="rect">
            <a:avLst/>
          </a:prstGeom>
          <a:noFill/>
          <a:ln w="9525">
            <a:noFill/>
            <a:miter lim="800000"/>
            <a:headEnd/>
            <a:tailEnd/>
          </a:ln>
        </p:spPr>
      </p:pic>
      <p:sp>
        <p:nvSpPr>
          <p:cNvPr id="9" name="TextBox 8"/>
          <p:cNvSpPr txBox="1">
            <a:spLocks noChangeArrowheads="1"/>
          </p:cNvSpPr>
          <p:nvPr/>
        </p:nvSpPr>
        <p:spPr bwMode="auto">
          <a:xfrm>
            <a:off x="381000" y="3124200"/>
            <a:ext cx="8458200" cy="2554545"/>
          </a:xfrm>
          <a:prstGeom prst="rect">
            <a:avLst/>
          </a:prstGeom>
          <a:noFill/>
          <a:ln w="9525">
            <a:noFill/>
            <a:miter lim="800000"/>
            <a:headEnd/>
            <a:tailEnd/>
          </a:ln>
        </p:spPr>
        <p:txBody>
          <a:bodyPr wrap="square">
            <a:spAutoFit/>
          </a:bodyPr>
          <a:lstStyle/>
          <a:p>
            <a:pPr algn="ctr"/>
            <a:r>
              <a:rPr lang="en-US" sz="3200" b="1" dirty="0">
                <a:solidFill>
                  <a:srgbClr val="00A0AF"/>
                </a:solidFill>
                <a:latin typeface="Arial" panose="020B0604020202020204" pitchFamily="34" charset="0"/>
                <a:cs typeface="Arial" panose="020B0604020202020204" pitchFamily="34" charset="0"/>
              </a:rPr>
              <a:t>Welcome to </a:t>
            </a:r>
            <a:r>
              <a:rPr lang="en-US" sz="3200" b="1" dirty="0" smtClean="0">
                <a:solidFill>
                  <a:srgbClr val="00A0AF"/>
                </a:solidFill>
                <a:latin typeface="Arial" panose="020B0604020202020204" pitchFamily="34" charset="0"/>
                <a:cs typeface="Arial" panose="020B0604020202020204" pitchFamily="34" charset="0"/>
              </a:rPr>
              <a:t>the</a:t>
            </a:r>
          </a:p>
          <a:p>
            <a:pPr algn="ctr"/>
            <a:r>
              <a:rPr lang="en-US" sz="3200" b="1" dirty="0" smtClean="0">
                <a:solidFill>
                  <a:srgbClr val="00A0AF"/>
                </a:solidFill>
                <a:latin typeface="Arial" panose="020B0604020202020204" pitchFamily="34" charset="0"/>
                <a:cs typeface="Arial" panose="020B0604020202020204" pitchFamily="34" charset="0"/>
              </a:rPr>
              <a:t>Agency for Persons with Disabilities </a:t>
            </a:r>
          </a:p>
          <a:p>
            <a:pPr algn="ctr"/>
            <a:r>
              <a:rPr lang="en-US" sz="3200" b="1" dirty="0" smtClean="0">
                <a:solidFill>
                  <a:srgbClr val="00A0AF"/>
                </a:solidFill>
                <a:latin typeface="Arial" panose="020B0604020202020204" pitchFamily="34" charset="0"/>
                <a:cs typeface="Arial" panose="020B0604020202020204" pitchFamily="34" charset="0"/>
              </a:rPr>
              <a:t>TRAIN Florida </a:t>
            </a:r>
          </a:p>
          <a:p>
            <a:pPr algn="ctr"/>
            <a:r>
              <a:rPr lang="en-US" sz="3200" b="1" dirty="0" smtClean="0">
                <a:solidFill>
                  <a:srgbClr val="00A0AF"/>
                </a:solidFill>
                <a:latin typeface="Arial" panose="020B0604020202020204" pitchFamily="34" charset="0"/>
                <a:cs typeface="Arial" panose="020B0604020202020204" pitchFamily="34" charset="0"/>
              </a:rPr>
              <a:t>Presentation</a:t>
            </a:r>
            <a:endParaRPr lang="en-US" sz="3200" b="1" dirty="0">
              <a:solidFill>
                <a:srgbClr val="00A0AF"/>
              </a:solidFill>
              <a:latin typeface="Arial" panose="020B0604020202020204" pitchFamily="34" charset="0"/>
              <a:cs typeface="Arial" panose="020B0604020202020204" pitchFamily="34" charset="0"/>
            </a:endParaRPr>
          </a:p>
          <a:p>
            <a:pPr algn="ctr"/>
            <a:endParaRPr lang="en-US" sz="3200" dirty="0">
              <a:solidFill>
                <a:srgbClr val="00A0AF"/>
              </a:solidFill>
              <a:latin typeface="Tahoma" pitchFamily="34" charset="0"/>
              <a:cs typeface="Tahoma" pitchFamily="34" charset="0"/>
            </a:endParaRPr>
          </a:p>
        </p:txBody>
      </p:sp>
      <p:sp>
        <p:nvSpPr>
          <p:cNvPr id="13" name="TextBox 12"/>
          <p:cNvSpPr txBox="1">
            <a:spLocks noChangeArrowheads="1"/>
          </p:cNvSpPr>
          <p:nvPr/>
        </p:nvSpPr>
        <p:spPr bwMode="auto">
          <a:xfrm>
            <a:off x="10515600" y="5208588"/>
            <a:ext cx="4572000" cy="647700"/>
          </a:xfrm>
          <a:prstGeom prst="rect">
            <a:avLst/>
          </a:prstGeom>
          <a:noFill/>
          <a:ln w="9525">
            <a:noFill/>
            <a:miter lim="800000"/>
            <a:headEnd/>
            <a:tailEnd/>
          </a:ln>
        </p:spPr>
        <p:txBody>
          <a:bodyPr wrap="square">
            <a:spAutoFit/>
          </a:bodyPr>
          <a:lstStyle/>
          <a:p>
            <a:pPr algn="ctr"/>
            <a:r>
              <a:rPr lang="en-US" dirty="0">
                <a:solidFill>
                  <a:srgbClr val="00A0AF"/>
                </a:solidFill>
                <a:latin typeface="Tahoma" pitchFamily="34" charset="0"/>
                <a:cs typeface="Tahoma" pitchFamily="34" charset="0"/>
              </a:rPr>
              <a:t>Powered by</a:t>
            </a:r>
          </a:p>
          <a:p>
            <a:pPr algn="ctr"/>
            <a:r>
              <a:rPr lang="en-US" dirty="0">
                <a:solidFill>
                  <a:srgbClr val="00A0AF"/>
                </a:solidFill>
                <a:latin typeface="Tahoma" pitchFamily="34" charset="0"/>
                <a:cs typeface="Tahoma" pitchFamily="34" charset="0"/>
              </a:rPr>
              <a:t>The </a:t>
            </a:r>
            <a:r>
              <a:rPr lang="en-US" dirty="0" smtClean="0">
                <a:solidFill>
                  <a:srgbClr val="00A0AF"/>
                </a:solidFill>
                <a:latin typeface="Tahoma" pitchFamily="34" charset="0"/>
                <a:cs typeface="Tahoma" pitchFamily="34" charset="0"/>
              </a:rPr>
              <a:t>Agency for Persons with Disabilities</a:t>
            </a:r>
            <a:endParaRPr lang="en-US" dirty="0">
              <a:solidFill>
                <a:srgbClr val="00A0AF"/>
              </a:solidFill>
              <a:latin typeface="Tahoma" pitchFamily="34" charset="0"/>
              <a:cs typeface="Tahoma" pitchFamily="34" charset="0"/>
            </a:endParaRP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67400" y="1684496"/>
            <a:ext cx="4475172" cy="1188720"/>
          </a:xfrm>
          <a:prstGeom prst="rect">
            <a:avLst/>
          </a:prstGeom>
        </p:spPr>
        <p:style>
          <a:lnRef idx="1">
            <a:schemeClr val="accent3"/>
          </a:lnRef>
          <a:fillRef idx="2">
            <a:schemeClr val="accent3"/>
          </a:fillRef>
          <a:effectRef idx="1">
            <a:schemeClr val="accent3"/>
          </a:effectRef>
          <a:fontRef idx="minor">
            <a:schemeClr val="dk1"/>
          </a:fontRef>
        </p:style>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subTnLst>
                                    <p:audio>
                                      <p:cMediaNode vol="100000">
                                        <p:cTn display="0" masterRel="sameClick">
                                          <p:stCondLst>
                                            <p:cond evt="begin" delay="0">
                                              <p:tn val="5"/>
                                            </p:cond>
                                          </p:stCondLst>
                                          <p:endCondLst>
                                            <p:cond evt="onStopAudio" delay="0">
                                              <p:tgtEl>
                                                <p:sldTgt/>
                                              </p:tgtEl>
                                            </p:cond>
                                          </p:endCondLst>
                                        </p:cTn>
                                        <p:tgtEl>
                                          <p:sndTgt r:embed="rId3" name="trains019.wav"/>
                                        </p:tgtEl>
                                      </p:cMediaNode>
                                    </p:audio>
                                  </p:subTnLst>
                                </p:cTn>
                              </p:par>
                              <p:par>
                                <p:cTn id="8" presetID="35" presetClass="path" presetSubtype="0" accel="50000" decel="50000" fill="hold" nodeType="withEffect">
                                  <p:stCondLst>
                                    <p:cond delay="0"/>
                                  </p:stCondLst>
                                  <p:childTnLst>
                                    <p:animMotion origin="layout" path="M 0.06285 0.02338 L 1.23785 0.02338 " pathEditMode="relative" rAng="0" ptsTypes="AA">
                                      <p:cBhvr>
                                        <p:cTn id="9" dur="8100" fill="hold"/>
                                        <p:tgtEl>
                                          <p:spTgt spid="6"/>
                                        </p:tgtEl>
                                        <p:attrNameLst>
                                          <p:attrName>ppt_x</p:attrName>
                                          <p:attrName>ppt_y</p:attrName>
                                        </p:attrNameLst>
                                      </p:cBhvr>
                                      <p:rCtr x="58750" y="0"/>
                                    </p:animMotion>
                                  </p:childTnLst>
                                </p:cTn>
                              </p:par>
                              <p:par>
                                <p:cTn id="10" presetID="42" presetClass="path" presetSubtype="0" accel="50000" decel="50000" fill="hold" nodeType="withEffect">
                                  <p:stCondLst>
                                    <p:cond delay="2750"/>
                                  </p:stCondLst>
                                  <p:childTnLst>
                                    <p:animMotion origin="layout" path="M 0.18021 0.00115 L 0.92188 0.00115 " pathEditMode="relative" rAng="0" ptsTypes="AA">
                                      <p:cBhvr>
                                        <p:cTn id="11" dur="3000" fill="hold"/>
                                        <p:tgtEl>
                                          <p:spTgt spid="4"/>
                                        </p:tgtEl>
                                        <p:attrNameLst>
                                          <p:attrName>ppt_x</p:attrName>
                                          <p:attrName>ppt_y</p:attrName>
                                        </p:attrNameLst>
                                      </p:cBhvr>
                                      <p:rCtr x="37083" y="0"/>
                                    </p:animMotion>
                                  </p:childTnLst>
                                </p:cTn>
                              </p:par>
                            </p:childTnLst>
                          </p:cTn>
                        </p:par>
                        <p:par>
                          <p:cTn id="12" fill="hold">
                            <p:stCondLst>
                              <p:cond delay="8100"/>
                            </p:stCondLst>
                            <p:childTnLst>
                              <p:par>
                                <p:cTn id="13" presetID="10" presetClass="entr" presetSubtype="0" fill="hold" grpId="0" nodeType="afterEffect">
                                  <p:stCondLst>
                                    <p:cond delay="50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9100"/>
                            </p:stCondLst>
                            <p:childTnLst>
                              <p:par>
                                <p:cTn id="17" presetID="42" presetClass="path" presetSubtype="0" accel="40000" decel="41000" fill="hold" nodeType="afterEffect">
                                  <p:stCondLst>
                                    <p:cond delay="500"/>
                                  </p:stCondLst>
                                  <p:childTnLst>
                                    <p:animMotion origin="layout" path="M -0.06684 0.03261 L -1.27517 0.04372 " pathEditMode="relative" rAng="0" ptsTypes="AA">
                                      <p:cBhvr>
                                        <p:cTn id="18" dur="5000" fill="hold"/>
                                        <p:tgtEl>
                                          <p:spTgt spid="3"/>
                                        </p:tgtEl>
                                        <p:attrNameLst>
                                          <p:attrName>ppt_x</p:attrName>
                                          <p:attrName>ppt_y</p:attrName>
                                        </p:attrNameLst>
                                      </p:cBhvr>
                                      <p:rCtr x="-60417" y="555"/>
                                    </p:animMotion>
                                  </p:childTnLst>
                                </p:cTn>
                              </p:par>
                              <p:par>
                                <p:cTn id="19" presetID="42" presetClass="path" presetSubtype="0" accel="50000" decel="50000" fill="hold" grpId="0" nodeType="withEffect">
                                  <p:stCondLst>
                                    <p:cond delay="2100"/>
                                  </p:stCondLst>
                                  <p:childTnLst>
                                    <p:animMotion origin="layout" path="M -0.1875 -0.00671 L -0.8625 -0.00671 " pathEditMode="relative" rAng="0" ptsTypes="AA">
                                      <p:cBhvr>
                                        <p:cTn id="20" dur="2000" fill="hold"/>
                                        <p:tgtEl>
                                          <p:spTgt spid="13"/>
                                        </p:tgtEl>
                                        <p:attrNameLst>
                                          <p:attrName>ppt_x</p:attrName>
                                          <p:attrName>ppt_y</p:attrName>
                                        </p:attrNameLst>
                                      </p:cBhvr>
                                      <p:rCtr x="-33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990600" y="228600"/>
            <a:ext cx="8153400" cy="3816429"/>
          </a:xfrm>
          <a:prstGeom prst="rect">
            <a:avLst/>
          </a:prstGeom>
          <a:noFill/>
          <a:ln w="9525">
            <a:noFill/>
            <a:miter lim="800000"/>
            <a:headEnd/>
            <a:tailEnd/>
          </a:ln>
        </p:spPr>
        <p:txBody>
          <a:bodyPr wrap="square">
            <a:spAutoFit/>
          </a:bodyPr>
          <a:lstStyle/>
          <a:p>
            <a:pPr algn="ctr"/>
            <a:r>
              <a:rPr lang="en-US" sz="2800" b="1" dirty="0" smtClean="0">
                <a:latin typeface="Arial" panose="020B0604020202020204" pitchFamily="34" charset="0"/>
                <a:cs typeface="Arial" panose="020B0604020202020204" pitchFamily="34" charset="0"/>
              </a:rPr>
              <a:t>APD </a:t>
            </a:r>
            <a:r>
              <a:rPr lang="en-US" sz="2800" b="1" dirty="0">
                <a:latin typeface="Arial" panose="020B0604020202020204" pitchFamily="34" charset="0"/>
                <a:cs typeface="Arial" panose="020B0604020202020204" pitchFamily="34" charset="0"/>
              </a:rPr>
              <a:t>Provider and Customer </a:t>
            </a:r>
            <a:r>
              <a:rPr lang="en-US" sz="2800" b="1" dirty="0" smtClean="0">
                <a:latin typeface="Arial" panose="020B0604020202020204" pitchFamily="34" charset="0"/>
                <a:cs typeface="Arial" panose="020B0604020202020204" pitchFamily="34" charset="0"/>
              </a:rPr>
              <a:t>Trainings</a:t>
            </a:r>
          </a:p>
          <a:p>
            <a:endParaRPr lang="en-US" dirty="0"/>
          </a:p>
          <a:p>
            <a:endParaRPr lang="en-US" sz="2800" dirty="0" smtClean="0"/>
          </a:p>
          <a:p>
            <a:endParaRPr lang="en-US" sz="2800" dirty="0" smtClean="0"/>
          </a:p>
          <a:p>
            <a:endParaRPr lang="en-US" sz="2800" dirty="0"/>
          </a:p>
          <a:p>
            <a:endParaRPr lang="en-US" sz="2800" dirty="0"/>
          </a:p>
          <a:p>
            <a:endParaRPr lang="en-US" sz="2800" dirty="0"/>
          </a:p>
          <a:p>
            <a:r>
              <a:rPr lang="en-US" sz="2800" dirty="0" smtClean="0"/>
              <a:t> </a:t>
            </a:r>
            <a:endParaRPr lang="en-US" sz="2800" dirty="0"/>
          </a:p>
          <a:p>
            <a:endParaRPr lang="en-US" sz="2800" dirty="0"/>
          </a:p>
        </p:txBody>
      </p:sp>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smtClean="0">
                <a:solidFill>
                  <a:srgbClr val="FFFFFF"/>
                </a:solidFill>
                <a:latin typeface="Tahoma" pitchFamily="34" charset="0"/>
                <a:cs typeface="Arial" charset="0"/>
              </a:rPr>
              <a:t>APD Provider and Customer Training?</a:t>
            </a:r>
          </a:p>
        </p:txBody>
      </p:sp>
      <p:graphicFrame>
        <p:nvGraphicFramePr>
          <p:cNvPr id="3" name="Diagram 2"/>
          <p:cNvGraphicFramePr/>
          <p:nvPr>
            <p:extLst>
              <p:ext uri="{D42A27DB-BD31-4B8C-83A1-F6EECF244321}">
                <p14:modId xmlns:p14="http://schemas.microsoft.com/office/powerpoint/2010/main" val="1986650037"/>
              </p:ext>
            </p:extLst>
          </p:nvPr>
        </p:nvGraphicFramePr>
        <p:xfrm>
          <a:off x="2019300" y="3429000"/>
          <a:ext cx="6134100" cy="236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433758304"/>
              </p:ext>
            </p:extLst>
          </p:nvPr>
        </p:nvGraphicFramePr>
        <p:xfrm>
          <a:off x="1371600" y="946298"/>
          <a:ext cx="7086600" cy="217790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8104122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990600" y="228600"/>
            <a:ext cx="8153400" cy="3662541"/>
          </a:xfrm>
          <a:prstGeom prst="rect">
            <a:avLst/>
          </a:prstGeom>
          <a:noFill/>
          <a:ln w="9525">
            <a:noFill/>
            <a:miter lim="800000"/>
            <a:headEnd/>
            <a:tailEnd/>
          </a:ln>
        </p:spPr>
        <p:txBody>
          <a:bodyPr wrap="square">
            <a:spAutoFit/>
          </a:bodyPr>
          <a:lstStyle/>
          <a:p>
            <a:pPr algn="ctr"/>
            <a:r>
              <a:rPr lang="en-US" sz="2800" b="1" dirty="0" smtClean="0">
                <a:latin typeface="Arial" panose="020B0604020202020204" pitchFamily="34" charset="0"/>
                <a:cs typeface="Arial" panose="020B0604020202020204" pitchFamily="34" charset="0"/>
              </a:rPr>
              <a:t>APD </a:t>
            </a:r>
            <a:r>
              <a:rPr lang="en-US" sz="2800" b="1" dirty="0">
                <a:latin typeface="Arial" panose="020B0604020202020204" pitchFamily="34" charset="0"/>
                <a:cs typeface="Arial" panose="020B0604020202020204" pitchFamily="34" charset="0"/>
              </a:rPr>
              <a:t>Provider and Customer </a:t>
            </a:r>
            <a:r>
              <a:rPr lang="en-US" sz="2800" b="1" dirty="0" smtClean="0">
                <a:latin typeface="Arial" panose="020B0604020202020204" pitchFamily="34" charset="0"/>
                <a:cs typeface="Arial" panose="020B0604020202020204" pitchFamily="34" charset="0"/>
              </a:rPr>
              <a:t>Trainings</a:t>
            </a:r>
          </a:p>
          <a:p>
            <a:endParaRPr lang="en-US" dirty="0">
              <a:latin typeface="Arial" panose="020B0604020202020204" pitchFamily="34" charset="0"/>
              <a:cs typeface="Arial" panose="020B0604020202020204" pitchFamily="34" charset="0"/>
            </a:endParaRPr>
          </a:p>
          <a:p>
            <a:endParaRPr lang="en-US" sz="2800" dirty="0" smtClean="0">
              <a:latin typeface="Arial" panose="020B0604020202020204" pitchFamily="34" charset="0"/>
              <a:cs typeface="Arial" panose="020B0604020202020204" pitchFamily="34" charset="0"/>
            </a:endParaRPr>
          </a:p>
          <a:p>
            <a:endParaRPr lang="en-US" sz="2800" dirty="0" smtClean="0"/>
          </a:p>
          <a:p>
            <a:pPr algn="ctr"/>
            <a:r>
              <a:rPr lang="en-US" sz="2800" b="1" dirty="0" smtClean="0"/>
              <a:t>APD Trainings on TRAIN FLORIDA</a:t>
            </a:r>
          </a:p>
          <a:p>
            <a:endParaRPr lang="en-US" dirty="0" smtClean="0"/>
          </a:p>
          <a:p>
            <a:endParaRPr lang="en-US" sz="2800" dirty="0"/>
          </a:p>
          <a:p>
            <a:r>
              <a:rPr lang="en-US" sz="2800" dirty="0" smtClean="0"/>
              <a:t> </a:t>
            </a:r>
            <a:endParaRPr lang="en-US" sz="2800" dirty="0"/>
          </a:p>
          <a:p>
            <a:endParaRPr lang="en-US" sz="2800" dirty="0"/>
          </a:p>
        </p:txBody>
      </p:sp>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smtClean="0">
                <a:solidFill>
                  <a:srgbClr val="FFFFFF"/>
                </a:solidFill>
                <a:latin typeface="Tahoma" pitchFamily="34" charset="0"/>
                <a:cs typeface="Arial" charset="0"/>
              </a:rPr>
              <a:t>APD Provider and Customer Training?</a:t>
            </a:r>
          </a:p>
        </p:txBody>
      </p:sp>
      <p:graphicFrame>
        <p:nvGraphicFramePr>
          <p:cNvPr id="3" name="Diagram 2"/>
          <p:cNvGraphicFramePr/>
          <p:nvPr>
            <p:extLst>
              <p:ext uri="{D42A27DB-BD31-4B8C-83A1-F6EECF244321}">
                <p14:modId xmlns:p14="http://schemas.microsoft.com/office/powerpoint/2010/main" val="3621615395"/>
              </p:ext>
            </p:extLst>
          </p:nvPr>
        </p:nvGraphicFramePr>
        <p:xfrm>
          <a:off x="2019300" y="2514600"/>
          <a:ext cx="60960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283363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83484239"/>
              </p:ext>
            </p:extLst>
          </p:nvPr>
        </p:nvGraphicFramePr>
        <p:xfrm>
          <a:off x="1295400" y="914400"/>
          <a:ext cx="71628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smtClean="0">
                <a:solidFill>
                  <a:srgbClr val="FFFFFF"/>
                </a:solidFill>
                <a:latin typeface="Tahoma" pitchFamily="34" charset="0"/>
                <a:cs typeface="Arial" charset="0"/>
              </a:rPr>
              <a:t>APD Training Solutions?</a:t>
            </a:r>
          </a:p>
        </p:txBody>
      </p:sp>
      <p:sp>
        <p:nvSpPr>
          <p:cNvPr id="7" name="Rectangle 8"/>
          <p:cNvSpPr>
            <a:spLocks noChangeArrowheads="1"/>
          </p:cNvSpPr>
          <p:nvPr/>
        </p:nvSpPr>
        <p:spPr bwMode="auto">
          <a:xfrm>
            <a:off x="1143000" y="152400"/>
            <a:ext cx="7620000" cy="584775"/>
          </a:xfrm>
          <a:prstGeom prst="rect">
            <a:avLst/>
          </a:prstGeom>
          <a:noFill/>
          <a:ln w="9525">
            <a:noFill/>
            <a:miter lim="800000"/>
            <a:headEnd/>
            <a:tailEnd/>
          </a:ln>
        </p:spPr>
        <p:txBody>
          <a:bodyPr wrap="square">
            <a:spAutoFit/>
          </a:bodyPr>
          <a:lstStyle/>
          <a:p>
            <a:pPr algn="ctr"/>
            <a:r>
              <a:rPr lang="en-US" sz="3200" b="1" dirty="0" smtClean="0"/>
              <a:t>Closing APD Training Gaps</a:t>
            </a:r>
            <a:endParaRPr lang="en-US" sz="2800" dirty="0"/>
          </a:p>
        </p:txBody>
      </p:sp>
    </p:spTree>
    <p:extLst>
      <p:ext uri="{BB962C8B-B14F-4D97-AF65-F5344CB8AC3E}">
        <p14:creationId xmlns:p14="http://schemas.microsoft.com/office/powerpoint/2010/main" val="400859814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TRAIN Florida - Demo</a:t>
            </a:r>
          </a:p>
        </p:txBody>
      </p:sp>
      <p:sp>
        <p:nvSpPr>
          <p:cNvPr id="11" name="Rectangle 5"/>
          <p:cNvSpPr>
            <a:spLocks noChangeArrowheads="1"/>
          </p:cNvSpPr>
          <p:nvPr/>
        </p:nvSpPr>
        <p:spPr bwMode="auto">
          <a:xfrm>
            <a:off x="1676400" y="228600"/>
            <a:ext cx="7010400" cy="523220"/>
          </a:xfrm>
          <a:prstGeom prst="rect">
            <a:avLst/>
          </a:prstGeom>
          <a:noFill/>
          <a:ln w="9525">
            <a:noFill/>
            <a:miter lim="800000"/>
            <a:headEnd/>
            <a:tailEnd/>
          </a:ln>
        </p:spPr>
        <p:txBody>
          <a:bodyPr wrap="square">
            <a:spAutoFit/>
          </a:bodyPr>
          <a:lstStyle/>
          <a:p>
            <a:pPr algn="ctr"/>
            <a:r>
              <a:rPr lang="en-US" sz="2800" b="1" dirty="0" smtClean="0">
                <a:solidFill>
                  <a:srgbClr val="00A0AF"/>
                </a:solidFill>
              </a:rPr>
              <a:t>TRAIN Florida Demonstration</a:t>
            </a:r>
            <a:endParaRPr lang="en-US" sz="2800" b="1" dirty="0">
              <a:solidFill>
                <a:srgbClr val="00A0AF"/>
              </a:solidFill>
              <a:cs typeface="Tahoma" pitchFamily="34" charset="0"/>
            </a:endParaRPr>
          </a:p>
        </p:txBody>
      </p:sp>
      <p:sp>
        <p:nvSpPr>
          <p:cNvPr id="2" name="Rectangle 1"/>
          <p:cNvSpPr/>
          <p:nvPr/>
        </p:nvSpPr>
        <p:spPr>
          <a:xfrm>
            <a:off x="1981200" y="1066800"/>
            <a:ext cx="6629400" cy="830997"/>
          </a:xfrm>
          <a:prstGeom prst="rect">
            <a:avLst/>
          </a:prstGeom>
        </p:spPr>
        <p:txBody>
          <a:bodyPr wrap="square">
            <a:spAutoFit/>
          </a:bodyPr>
          <a:lstStyle/>
          <a:p>
            <a:pPr lvl="0" algn="ctr"/>
            <a:r>
              <a:rPr lang="en-US" sz="2400" dirty="0"/>
              <a:t>The TRAIN structure </a:t>
            </a:r>
            <a:r>
              <a:rPr lang="en-US" sz="2400" dirty="0" smtClean="0"/>
              <a:t>offers access &amp; </a:t>
            </a:r>
            <a:r>
              <a:rPr lang="en-US" sz="2400" dirty="0"/>
              <a:t>tools </a:t>
            </a:r>
            <a:r>
              <a:rPr lang="en-US" sz="2400" dirty="0" smtClean="0"/>
              <a:t>to: Learners, Course Providers &amp; Administrators</a:t>
            </a:r>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5716" y="4565123"/>
            <a:ext cx="3752850" cy="786386"/>
          </a:xfrm>
          <a:prstGeom prst="rect">
            <a:avLst/>
          </a:prstGeom>
        </p:spPr>
      </p:pic>
      <p:sp>
        <p:nvSpPr>
          <p:cNvPr id="19" name="Rectangle 5"/>
          <p:cNvSpPr>
            <a:spLocks noChangeArrowheads="1"/>
          </p:cNvSpPr>
          <p:nvPr/>
        </p:nvSpPr>
        <p:spPr bwMode="auto">
          <a:xfrm>
            <a:off x="1576941" y="5347118"/>
            <a:ext cx="7010400" cy="523220"/>
          </a:xfrm>
          <a:prstGeom prst="rect">
            <a:avLst/>
          </a:prstGeom>
          <a:noFill/>
          <a:ln w="9525">
            <a:noFill/>
            <a:miter lim="800000"/>
            <a:headEnd/>
            <a:tailEnd/>
          </a:ln>
        </p:spPr>
        <p:txBody>
          <a:bodyPr wrap="square">
            <a:spAutoFit/>
          </a:bodyPr>
          <a:lstStyle/>
          <a:p>
            <a:pPr algn="ctr"/>
            <a:r>
              <a:rPr lang="en-US" sz="2800" b="1" dirty="0" smtClean="0">
                <a:solidFill>
                  <a:srgbClr val="00A0AF"/>
                </a:solidFill>
              </a:rPr>
              <a:t>Available 24/7</a:t>
            </a:r>
            <a:endParaRPr lang="en-US" sz="2800" b="1" dirty="0">
              <a:solidFill>
                <a:srgbClr val="00A0AF"/>
              </a:solidFill>
              <a:cs typeface="Tahoma" pitchFamily="34" charset="0"/>
            </a:endParaRPr>
          </a:p>
        </p:txBody>
      </p:sp>
      <p:pic>
        <p:nvPicPr>
          <p:cNvPr id="20" name="Picture 19"/>
          <p:cNvPicPr>
            <a:picLocks noChangeAspect="1"/>
          </p:cNvPicPr>
          <p:nvPr/>
        </p:nvPicPr>
        <p:blipFill>
          <a:blip r:embed="rId5"/>
          <a:srcRect/>
          <a:stretch>
            <a:fillRect/>
          </a:stretch>
        </p:blipFill>
        <p:spPr bwMode="auto">
          <a:xfrm>
            <a:off x="9250141" y="2441575"/>
            <a:ext cx="2133600" cy="1169987"/>
          </a:xfrm>
          <a:prstGeom prst="rect">
            <a:avLst/>
          </a:prstGeom>
          <a:noFill/>
          <a:ln w="9525">
            <a:noFill/>
            <a:miter lim="800000"/>
            <a:headEnd/>
            <a:tailEnd/>
          </a:ln>
        </p:spPr>
      </p:pic>
      <p:sp>
        <p:nvSpPr>
          <p:cNvPr id="21" name="TextBox 20"/>
          <p:cNvSpPr txBox="1">
            <a:spLocks noChangeArrowheads="1"/>
          </p:cNvSpPr>
          <p:nvPr/>
        </p:nvSpPr>
        <p:spPr bwMode="auto">
          <a:xfrm>
            <a:off x="10543952" y="2971800"/>
            <a:ext cx="6753448" cy="461665"/>
          </a:xfrm>
          <a:prstGeom prst="rect">
            <a:avLst/>
          </a:prstGeom>
          <a:noFill/>
          <a:ln w="9525">
            <a:noFill/>
            <a:miter lim="800000"/>
            <a:headEnd/>
            <a:tailEnd/>
          </a:ln>
        </p:spPr>
        <p:txBody>
          <a:bodyPr wrap="square">
            <a:spAutoFit/>
          </a:bodyPr>
          <a:lstStyle/>
          <a:p>
            <a:r>
              <a:rPr lang="en-US" sz="2400" dirty="0" smtClean="0">
                <a:solidFill>
                  <a:srgbClr val="00A0AF"/>
                </a:solidFill>
                <a:latin typeface="Tahoma" pitchFamily="34" charset="0"/>
                <a:cs typeface="Tahoma" pitchFamily="34" charset="0"/>
              </a:rPr>
              <a:t>Learners, Course Providers and Administrators </a:t>
            </a:r>
            <a:endParaRPr lang="en-US" sz="2400" dirty="0">
              <a:solidFill>
                <a:srgbClr val="00A0AF"/>
              </a:solidFill>
              <a:latin typeface="Tahoma" pitchFamily="34" charset="0"/>
              <a:cs typeface="Tahoma" pitchFamily="34" charset="0"/>
            </a:endParaRPr>
          </a:p>
        </p:txBody>
      </p:sp>
    </p:spTree>
    <p:extLst>
      <p:ext uri="{BB962C8B-B14F-4D97-AF65-F5344CB8AC3E}">
        <p14:creationId xmlns:p14="http://schemas.microsoft.com/office/powerpoint/2010/main" val="30950393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40000" decel="41000" fill="hold" nodeType="afterEffect">
                                  <p:stCondLst>
                                    <p:cond delay="500"/>
                                  </p:stCondLst>
                                  <p:childTnLst>
                                    <p:animMotion origin="layout" path="M -0.06684 0.03261 L -1.27517 0.04372 " pathEditMode="relative" rAng="0" ptsTypes="AA">
                                      <p:cBhvr>
                                        <p:cTn id="6" dur="5000" fill="hold"/>
                                        <p:tgtEl>
                                          <p:spTgt spid="20"/>
                                        </p:tgtEl>
                                        <p:attrNameLst>
                                          <p:attrName>ppt_x</p:attrName>
                                          <p:attrName>ppt_y</p:attrName>
                                        </p:attrNameLst>
                                      </p:cBhvr>
                                      <p:rCtr x="-60417" y="555"/>
                                    </p:animMotion>
                                  </p:childTnLst>
                                </p:cTn>
                              </p:par>
                              <p:par>
                                <p:cTn id="7" presetID="42" presetClass="path" presetSubtype="0" accel="50000" decel="50000" fill="hold" grpId="0" nodeType="withEffect">
                                  <p:stCondLst>
                                    <p:cond delay="2100"/>
                                  </p:stCondLst>
                                  <p:childTnLst>
                                    <p:animMotion origin="layout" path="M -0.1875 0.02014 L -0.96407 0.01088 " pathEditMode="relative" rAng="0" ptsTypes="AA">
                                      <p:cBhvr>
                                        <p:cTn id="8" dur="2000" fill="hold"/>
                                        <p:tgtEl>
                                          <p:spTgt spid="21"/>
                                        </p:tgtEl>
                                        <p:attrNameLst>
                                          <p:attrName>ppt_x</p:attrName>
                                          <p:attrName>ppt_y</p:attrName>
                                        </p:attrNameLst>
                                      </p:cBhvr>
                                      <p:rCtr x="-38837" y="-4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r>
              <a:rPr lang="en-US" sz="2000" b="1" dirty="0">
                <a:solidFill>
                  <a:schemeClr val="bg1"/>
                </a:solidFill>
              </a:rPr>
              <a:t>The Value of </a:t>
            </a:r>
            <a:r>
              <a:rPr lang="en-US" sz="2000" b="1" dirty="0" smtClean="0">
                <a:solidFill>
                  <a:schemeClr val="bg1"/>
                </a:solidFill>
              </a:rPr>
              <a:t>APD in </a:t>
            </a:r>
            <a:r>
              <a:rPr lang="en-US" sz="2000" b="1" dirty="0">
                <a:solidFill>
                  <a:schemeClr val="bg1"/>
                </a:solidFill>
              </a:rPr>
              <a:t>TRAIN Florida </a:t>
            </a:r>
            <a:endParaRPr lang="en-US" sz="2000" dirty="0" smtClean="0">
              <a:solidFill>
                <a:schemeClr val="bg1"/>
              </a:solidFill>
              <a:latin typeface="Tahoma" pitchFamily="34" charset="0"/>
              <a:cs typeface="Arial" charset="0"/>
            </a:endParaRPr>
          </a:p>
        </p:txBody>
      </p:sp>
      <p:sp>
        <p:nvSpPr>
          <p:cNvPr id="9" name="Rectangle 8"/>
          <p:cNvSpPr>
            <a:spLocks noChangeArrowheads="1"/>
          </p:cNvSpPr>
          <p:nvPr/>
        </p:nvSpPr>
        <p:spPr bwMode="auto">
          <a:xfrm>
            <a:off x="1295400" y="427050"/>
            <a:ext cx="7467600" cy="584775"/>
          </a:xfrm>
          <a:prstGeom prst="rect">
            <a:avLst/>
          </a:prstGeom>
          <a:noFill/>
          <a:ln w="9525">
            <a:noFill/>
            <a:miter lim="800000"/>
            <a:headEnd/>
            <a:tailEnd/>
          </a:ln>
        </p:spPr>
        <p:txBody>
          <a:bodyPr wrap="square">
            <a:spAutoFit/>
          </a:bodyPr>
          <a:lstStyle/>
          <a:p>
            <a:pPr algn="ctr"/>
            <a:r>
              <a:rPr lang="en-US" sz="3200" b="1" dirty="0" smtClean="0">
                <a:solidFill>
                  <a:srgbClr val="00A0AF"/>
                </a:solidFill>
              </a:rPr>
              <a:t>The Value </a:t>
            </a:r>
            <a:r>
              <a:rPr lang="en-US" sz="3200" b="1" dirty="0">
                <a:solidFill>
                  <a:srgbClr val="00A0AF"/>
                </a:solidFill>
              </a:rPr>
              <a:t>of </a:t>
            </a:r>
            <a:r>
              <a:rPr lang="en-US" sz="3200" b="1" dirty="0" smtClean="0">
                <a:solidFill>
                  <a:srgbClr val="00A0AF"/>
                </a:solidFill>
              </a:rPr>
              <a:t>APD in TRAIN Florida</a:t>
            </a:r>
            <a:endParaRPr lang="en-US" sz="3200" b="1" dirty="0">
              <a:solidFill>
                <a:srgbClr val="00A0AF"/>
              </a:solidFill>
              <a:latin typeface="Calibri" pitchFamily="34" charset="0"/>
            </a:endParaRPr>
          </a:p>
        </p:txBody>
      </p:sp>
      <p:sp>
        <p:nvSpPr>
          <p:cNvPr id="10" name="TextBox 9"/>
          <p:cNvSpPr txBox="1"/>
          <p:nvPr/>
        </p:nvSpPr>
        <p:spPr>
          <a:xfrm>
            <a:off x="2667000" y="1295400"/>
            <a:ext cx="4953000" cy="3046988"/>
          </a:xfrm>
          <a:prstGeom prst="rect">
            <a:avLst/>
          </a:prstGeom>
          <a:solidFill>
            <a:schemeClr val="accent6">
              <a:lumMod val="40000"/>
              <a:lumOff val="60000"/>
            </a:schemeClr>
          </a:solidFill>
        </p:spPr>
        <p:txBody>
          <a:bodyPr wrap="square" rtlCol="0">
            <a:spAutoFit/>
          </a:bodyPr>
          <a:lstStyle/>
          <a:p>
            <a:pPr marL="406400" indent="-406400"/>
            <a:r>
              <a:rPr lang="en-US" sz="3600" dirty="0" smtClean="0">
                <a:solidFill>
                  <a:srgbClr val="00A0AF"/>
                </a:solidFill>
              </a:rPr>
              <a:t>	Qualified Workforce</a:t>
            </a:r>
          </a:p>
          <a:p>
            <a:pPr marL="406400" indent="-406400"/>
            <a:endParaRPr lang="en-US" sz="1000" dirty="0" smtClean="0">
              <a:solidFill>
                <a:srgbClr val="00A0AF"/>
              </a:solidFill>
            </a:endParaRPr>
          </a:p>
          <a:p>
            <a:pPr marL="406400" indent="-406400"/>
            <a:r>
              <a:rPr lang="en-US" sz="3600" dirty="0" smtClean="0">
                <a:solidFill>
                  <a:srgbClr val="00A0AF"/>
                </a:solidFill>
              </a:rPr>
              <a:t>	Economies </a:t>
            </a:r>
            <a:r>
              <a:rPr lang="en-US" sz="3600" dirty="0">
                <a:solidFill>
                  <a:srgbClr val="00A0AF"/>
                </a:solidFill>
              </a:rPr>
              <a:t>of </a:t>
            </a:r>
            <a:r>
              <a:rPr lang="en-US" sz="3600" dirty="0" smtClean="0">
                <a:solidFill>
                  <a:srgbClr val="00A0AF"/>
                </a:solidFill>
              </a:rPr>
              <a:t>Scale</a:t>
            </a:r>
          </a:p>
          <a:p>
            <a:pPr marL="406400" indent="-406400"/>
            <a:endParaRPr lang="en-US" sz="1000" dirty="0">
              <a:solidFill>
                <a:srgbClr val="00A0AF"/>
              </a:solidFill>
            </a:endParaRPr>
          </a:p>
          <a:p>
            <a:pPr marL="406400" indent="-406400"/>
            <a:r>
              <a:rPr lang="en-US" sz="3600" dirty="0" smtClean="0">
                <a:solidFill>
                  <a:srgbClr val="00A0AF"/>
                </a:solidFill>
              </a:rPr>
              <a:t>+	Power in Numbers</a:t>
            </a:r>
          </a:p>
          <a:p>
            <a:pPr marL="1320800" indent="-406400"/>
            <a:endParaRPr lang="en-US" sz="1000" dirty="0" smtClean="0">
              <a:solidFill>
                <a:srgbClr val="00A0AF"/>
              </a:solidFill>
            </a:endParaRPr>
          </a:p>
          <a:p>
            <a:pPr marL="406400" indent="-406400"/>
            <a:r>
              <a:rPr lang="en-US" sz="5400" b="1" dirty="0" smtClean="0">
                <a:solidFill>
                  <a:srgbClr val="00A0AF"/>
                </a:solidFill>
              </a:rPr>
              <a:t>	PRICELESS</a:t>
            </a:r>
            <a:endParaRPr lang="en-US" sz="5400" b="1" dirty="0">
              <a:solidFill>
                <a:srgbClr val="00A0AF"/>
              </a:solidFill>
            </a:endParaRPr>
          </a:p>
        </p:txBody>
      </p:sp>
      <p:cxnSp>
        <p:nvCxnSpPr>
          <p:cNvPr id="12" name="Straight Connector 11"/>
          <p:cNvCxnSpPr/>
          <p:nvPr/>
        </p:nvCxnSpPr>
        <p:spPr>
          <a:xfrm>
            <a:off x="2933700" y="3429000"/>
            <a:ext cx="4191000" cy="0"/>
          </a:xfrm>
          <a:prstGeom prst="line">
            <a:avLst/>
          </a:prstGeom>
          <a:ln w="31750" cmpd="sng">
            <a:solidFill>
              <a:srgbClr val="00A0AF"/>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295400" y="5010834"/>
            <a:ext cx="7696200" cy="646331"/>
          </a:xfrm>
          <a:prstGeom prst="rect">
            <a:avLst/>
          </a:prstGeom>
        </p:spPr>
        <p:txBody>
          <a:bodyPr wrap="square">
            <a:spAutoFit/>
          </a:bodyPr>
          <a:lstStyle/>
          <a:p>
            <a:pPr algn="ctr"/>
            <a:r>
              <a:rPr lang="en-US" b="1" dirty="0" smtClean="0"/>
              <a:t>The TRAIN has arrived to the Agency for Persons with Disabilities! Get on board today!</a:t>
            </a:r>
            <a:endParaRPr lang="en-US" b="1" dirty="0"/>
          </a:p>
        </p:txBody>
      </p:sp>
    </p:spTree>
    <p:extLst>
      <p:ext uri="{BB962C8B-B14F-4D97-AF65-F5344CB8AC3E}">
        <p14:creationId xmlns:p14="http://schemas.microsoft.com/office/powerpoint/2010/main" val="322111083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r>
              <a:rPr lang="en-US" sz="2000" b="1" dirty="0" smtClean="0">
                <a:solidFill>
                  <a:schemeClr val="bg1"/>
                </a:solidFill>
              </a:rPr>
              <a:t>Additional Information</a:t>
            </a:r>
            <a:endParaRPr lang="en-US" sz="2000" dirty="0" smtClean="0">
              <a:solidFill>
                <a:schemeClr val="bg1"/>
              </a:solidFill>
              <a:latin typeface="Tahoma" pitchFamily="34" charset="0"/>
              <a:cs typeface="Arial" charset="0"/>
            </a:endParaRPr>
          </a:p>
        </p:txBody>
      </p:sp>
      <p:sp>
        <p:nvSpPr>
          <p:cNvPr id="13" name="Rectangle 12"/>
          <p:cNvSpPr/>
          <p:nvPr/>
        </p:nvSpPr>
        <p:spPr>
          <a:xfrm>
            <a:off x="1066800" y="2505894"/>
            <a:ext cx="7696200" cy="369332"/>
          </a:xfrm>
          <a:prstGeom prst="rect">
            <a:avLst/>
          </a:prstGeom>
        </p:spPr>
        <p:txBody>
          <a:bodyPr wrap="square">
            <a:spAutoFit/>
          </a:bodyPr>
          <a:lstStyle/>
          <a:p>
            <a:pPr algn="ctr"/>
            <a:r>
              <a:rPr lang="en-US" b="1" dirty="0" smtClean="0"/>
              <a:t>The TRAIN has arrived to the Agency for Persons with Disabilities! </a:t>
            </a:r>
            <a:endParaRPr lang="en-US" b="1" dirty="0"/>
          </a:p>
        </p:txBody>
      </p:sp>
      <p:pic>
        <p:nvPicPr>
          <p:cNvPr id="7" name="Picture 9" descr="Team_Welcome"/>
          <p:cNvPicPr>
            <a:picLocks noChangeAspect="1" noChangeArrowheads="1"/>
          </p:cNvPicPr>
          <p:nvPr/>
        </p:nvPicPr>
        <p:blipFill>
          <a:blip r:embed="rId3"/>
          <a:srcRect/>
          <a:stretch>
            <a:fillRect/>
          </a:stretch>
        </p:blipFill>
        <p:spPr bwMode="auto">
          <a:xfrm>
            <a:off x="3619500" y="457200"/>
            <a:ext cx="2590800" cy="172352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style>
          <a:lnRef idx="1">
            <a:schemeClr val="accent3"/>
          </a:lnRef>
          <a:fillRef idx="2">
            <a:schemeClr val="accent3"/>
          </a:fillRef>
          <a:effectRef idx="1">
            <a:schemeClr val="accent3"/>
          </a:effectRef>
          <a:fontRef idx="minor">
            <a:schemeClr val="dk1"/>
          </a:fontRef>
        </p:style>
      </p:pic>
      <p:sp>
        <p:nvSpPr>
          <p:cNvPr id="11" name="Rectangle 9"/>
          <p:cNvSpPr>
            <a:spLocks noChangeArrowheads="1"/>
          </p:cNvSpPr>
          <p:nvPr/>
        </p:nvSpPr>
        <p:spPr bwMode="auto">
          <a:xfrm>
            <a:off x="1181100" y="3200400"/>
            <a:ext cx="7810500" cy="2209800"/>
          </a:xfrm>
          <a:prstGeom prst="rect">
            <a:avLst/>
          </a:prstGeom>
          <a:noFill/>
          <a:ln w="9525">
            <a:noFill/>
            <a:miter lim="800000"/>
            <a:headEnd/>
            <a:tailEnd/>
          </a:ln>
        </p:spPr>
        <p:txBody>
          <a:bodyPr/>
          <a:lstStyle/>
          <a:p>
            <a:pPr marL="342900" indent="-342900">
              <a:lnSpc>
                <a:spcPct val="80000"/>
              </a:lnSpc>
              <a:spcBef>
                <a:spcPct val="20000"/>
              </a:spcBef>
              <a:buFont typeface="Arial" charset="0"/>
              <a:buNone/>
            </a:pPr>
            <a:r>
              <a:rPr lang="en-US" sz="2400" b="1" dirty="0" smtClean="0">
                <a:solidFill>
                  <a:srgbClr val="000000"/>
                </a:solidFill>
              </a:rPr>
              <a:t>Contact: </a:t>
            </a:r>
          </a:p>
          <a:p>
            <a:r>
              <a:rPr lang="en-US" sz="2000" dirty="0" smtClean="0"/>
              <a:t>If </a:t>
            </a:r>
            <a:r>
              <a:rPr lang="en-US" sz="2000" dirty="0"/>
              <a:t>you have any questions regarding TRAIN Florida, contact the TRAIN Florida APD TRAIN Florida Support Team by email at </a:t>
            </a:r>
            <a:r>
              <a:rPr lang="en-US" sz="2000" u="sng" dirty="0">
                <a:hlinkClick r:id="rId4"/>
              </a:rPr>
              <a:t>apd.lmssupport@apdcares.org</a:t>
            </a:r>
            <a:r>
              <a:rPr lang="en-US" sz="2400" dirty="0"/>
              <a:t>. </a:t>
            </a:r>
          </a:p>
          <a:p>
            <a:r>
              <a:rPr lang="en-US" sz="2400" dirty="0"/>
              <a:t> </a:t>
            </a:r>
          </a:p>
          <a:p>
            <a:pPr>
              <a:lnSpc>
                <a:spcPct val="80000"/>
              </a:lnSpc>
              <a:spcBef>
                <a:spcPct val="20000"/>
              </a:spcBef>
            </a:pPr>
            <a:r>
              <a:rPr lang="en-US" sz="2000" dirty="0"/>
              <a:t>Please </a:t>
            </a:r>
            <a:r>
              <a:rPr lang="en-US" sz="2000" b="1" dirty="0"/>
              <a:t>do not contact </a:t>
            </a:r>
            <a:r>
              <a:rPr lang="en-US" sz="2000" dirty="0"/>
              <a:t>the Public Health Foundation (PHF) or the Florida Department of Health (DOH) regarding TRAIN Florida website questions.</a:t>
            </a:r>
          </a:p>
          <a:p>
            <a:pPr>
              <a:lnSpc>
                <a:spcPct val="80000"/>
              </a:lnSpc>
              <a:spcBef>
                <a:spcPct val="20000"/>
              </a:spcBef>
              <a:buFont typeface="Arial" charset="0"/>
              <a:buNone/>
            </a:pPr>
            <a:endParaRPr lang="en-US" sz="2400" b="1" dirty="0" smtClean="0">
              <a:solidFill>
                <a:srgbClr val="00A0AF"/>
              </a:solidFill>
              <a:cs typeface="Tahoma" pitchFamily="34" charset="0"/>
            </a:endParaRPr>
          </a:p>
          <a:p>
            <a:pPr marL="342900" indent="-342900" algn="ctr">
              <a:lnSpc>
                <a:spcPct val="80000"/>
              </a:lnSpc>
              <a:spcBef>
                <a:spcPct val="20000"/>
              </a:spcBef>
              <a:buFont typeface="Arial" charset="0"/>
              <a:buNone/>
            </a:pPr>
            <a:endParaRPr lang="en-US" sz="2400" b="1" dirty="0" smtClean="0">
              <a:solidFill>
                <a:srgbClr val="00A0AF"/>
              </a:solidFill>
            </a:endParaRPr>
          </a:p>
        </p:txBody>
      </p:sp>
    </p:spTree>
    <p:extLst>
      <p:ext uri="{BB962C8B-B14F-4D97-AF65-F5344CB8AC3E}">
        <p14:creationId xmlns:p14="http://schemas.microsoft.com/office/powerpoint/2010/main" val="241687758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r>
              <a:rPr lang="en-US" sz="2000" b="1" dirty="0" smtClean="0">
                <a:solidFill>
                  <a:schemeClr val="bg1"/>
                </a:solidFill>
              </a:rPr>
              <a:t>Additional Information</a:t>
            </a:r>
            <a:endParaRPr lang="en-US" sz="2000" dirty="0" smtClean="0">
              <a:solidFill>
                <a:schemeClr val="bg1"/>
              </a:solidFill>
              <a:latin typeface="Tahoma" pitchFamily="34" charset="0"/>
              <a:cs typeface="Arial" charset="0"/>
            </a:endParaRPr>
          </a:p>
        </p:txBody>
      </p:sp>
      <p:sp>
        <p:nvSpPr>
          <p:cNvPr id="13" name="Rectangle 12"/>
          <p:cNvSpPr/>
          <p:nvPr/>
        </p:nvSpPr>
        <p:spPr>
          <a:xfrm>
            <a:off x="1066800" y="3200401"/>
            <a:ext cx="7239000" cy="584775"/>
          </a:xfrm>
          <a:prstGeom prst="rect">
            <a:avLst/>
          </a:prstGeom>
        </p:spPr>
        <p:txBody>
          <a:bodyPr wrap="square">
            <a:spAutoFit/>
          </a:bodyPr>
          <a:lstStyle/>
          <a:p>
            <a:pPr algn="ctr"/>
            <a:r>
              <a:rPr lang="en-US" sz="3200" b="1" dirty="0" smtClean="0">
                <a:solidFill>
                  <a:schemeClr val="accent5">
                    <a:lumMod val="75000"/>
                  </a:schemeClr>
                </a:solidFill>
              </a:rPr>
              <a:t>QUESTIONS?     </a:t>
            </a:r>
            <a:endParaRPr lang="en-US" sz="3200" b="1" dirty="0">
              <a:solidFill>
                <a:schemeClr val="accent5">
                  <a:lumMod val="75000"/>
                </a:schemeClr>
              </a:solidFill>
            </a:endParaRPr>
          </a:p>
        </p:txBody>
      </p:sp>
      <p:sp>
        <p:nvSpPr>
          <p:cNvPr id="11" name="Rectangle 9"/>
          <p:cNvSpPr>
            <a:spLocks noChangeArrowheads="1"/>
          </p:cNvSpPr>
          <p:nvPr/>
        </p:nvSpPr>
        <p:spPr bwMode="auto">
          <a:xfrm>
            <a:off x="1524000" y="4343400"/>
            <a:ext cx="7620000" cy="1104900"/>
          </a:xfrm>
          <a:prstGeom prst="rect">
            <a:avLst/>
          </a:prstGeom>
          <a:noFill/>
          <a:ln w="9525">
            <a:noFill/>
            <a:miter lim="800000"/>
            <a:headEnd/>
            <a:tailEnd/>
          </a:ln>
        </p:spPr>
        <p:txBody>
          <a:bodyPr/>
          <a:lstStyle/>
          <a:p>
            <a:pPr marL="342900" indent="-342900">
              <a:lnSpc>
                <a:spcPct val="80000"/>
              </a:lnSpc>
              <a:spcBef>
                <a:spcPct val="20000"/>
              </a:spcBef>
              <a:buFont typeface="Arial" charset="0"/>
              <a:buNone/>
            </a:pPr>
            <a:r>
              <a:rPr lang="en-US" sz="2400" b="1" dirty="0" smtClean="0">
                <a:solidFill>
                  <a:srgbClr val="000000"/>
                </a:solidFill>
              </a:rPr>
              <a:t> </a:t>
            </a:r>
            <a:endParaRPr lang="en-US" sz="2000" dirty="0"/>
          </a:p>
          <a:p>
            <a:pPr>
              <a:lnSpc>
                <a:spcPct val="80000"/>
              </a:lnSpc>
              <a:spcBef>
                <a:spcPct val="20000"/>
              </a:spcBef>
              <a:buFont typeface="Arial" charset="0"/>
              <a:buNone/>
            </a:pPr>
            <a:endParaRPr lang="en-US" sz="2400" b="1" dirty="0" smtClean="0">
              <a:solidFill>
                <a:srgbClr val="00A0AF"/>
              </a:solidFill>
              <a:cs typeface="Tahoma" pitchFamily="34" charset="0"/>
            </a:endParaRPr>
          </a:p>
          <a:p>
            <a:pPr marL="342900" indent="-342900" algn="ctr">
              <a:lnSpc>
                <a:spcPct val="80000"/>
              </a:lnSpc>
              <a:spcBef>
                <a:spcPct val="20000"/>
              </a:spcBef>
              <a:buFont typeface="Arial" charset="0"/>
              <a:buNone/>
            </a:pPr>
            <a:endParaRPr lang="en-US" sz="2400" b="1" dirty="0" smtClean="0">
              <a:solidFill>
                <a:srgbClr val="00A0AF"/>
              </a:solidFill>
            </a:endParaRPr>
          </a:p>
        </p:txBody>
      </p:sp>
      <p:sp>
        <p:nvSpPr>
          <p:cNvPr id="4" name="Rounded Rectangle 3"/>
          <p:cNvSpPr/>
          <p:nvPr/>
        </p:nvSpPr>
        <p:spPr>
          <a:xfrm>
            <a:off x="2571750" y="704631"/>
            <a:ext cx="4229100" cy="2373005"/>
          </a:xfrm>
          <a:prstGeom prst="roundRect">
            <a:avLst/>
          </a:prstGeom>
          <a:solidFill>
            <a:schemeClr val="accent5"/>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505200" y="1386171"/>
            <a:ext cx="2286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2059" t="544" r="-2059" b="-544"/>
          <a:stretch/>
        </p:blipFill>
        <p:spPr>
          <a:xfrm>
            <a:off x="3200400" y="1049984"/>
            <a:ext cx="3276600" cy="1828800"/>
          </a:xfrm>
          <a:prstGeom prst="rect">
            <a:avLst/>
          </a:prstGeom>
        </p:spPr>
      </p:pic>
    </p:spTree>
    <p:extLst>
      <p:ext uri="{BB962C8B-B14F-4D97-AF65-F5344CB8AC3E}">
        <p14:creationId xmlns:p14="http://schemas.microsoft.com/office/powerpoint/2010/main" val="300335286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77" y="203404"/>
            <a:ext cx="8492646"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3200" dirty="0" smtClean="0">
                <a:solidFill>
                  <a:srgbClr val="FFFFFF"/>
                </a:solidFill>
                <a:latin typeface="Tahoma" pitchFamily="34" charset="0"/>
                <a:cs typeface="Arial" charset="0"/>
              </a:rPr>
              <a:t>The 18th Annual Family Café</a:t>
            </a:r>
          </a:p>
        </p:txBody>
      </p:sp>
      <p:pic>
        <p:nvPicPr>
          <p:cNvPr id="3" name="Picture 2"/>
          <p:cNvPicPr>
            <a:picLocks noChangeAspect="1"/>
          </p:cNvPicPr>
          <p:nvPr/>
        </p:nvPicPr>
        <p:blipFill>
          <a:blip r:embed="rId4"/>
          <a:srcRect/>
          <a:stretch>
            <a:fillRect/>
          </a:stretch>
        </p:blipFill>
        <p:spPr bwMode="auto">
          <a:xfrm>
            <a:off x="9221788" y="4678363"/>
            <a:ext cx="2133600" cy="1169987"/>
          </a:xfrm>
          <a:prstGeom prst="rect">
            <a:avLst/>
          </a:prstGeom>
          <a:noFill/>
          <a:ln w="9525">
            <a:noFill/>
            <a:miter lim="800000"/>
            <a:headEnd/>
            <a:tailEnd/>
          </a:ln>
        </p:spPr>
      </p:pic>
      <p:sp>
        <p:nvSpPr>
          <p:cNvPr id="9" name="TextBox 8"/>
          <p:cNvSpPr txBox="1">
            <a:spLocks noChangeArrowheads="1"/>
          </p:cNvSpPr>
          <p:nvPr/>
        </p:nvSpPr>
        <p:spPr bwMode="auto">
          <a:xfrm>
            <a:off x="381000" y="3124200"/>
            <a:ext cx="8458200" cy="830997"/>
          </a:xfrm>
          <a:prstGeom prst="rect">
            <a:avLst/>
          </a:prstGeom>
          <a:noFill/>
          <a:ln w="9525">
            <a:noFill/>
            <a:miter lim="800000"/>
            <a:headEnd/>
            <a:tailEnd/>
          </a:ln>
        </p:spPr>
        <p:txBody>
          <a:bodyPr wrap="square">
            <a:spAutoFit/>
          </a:bodyPr>
          <a:lstStyle/>
          <a:p>
            <a:pPr algn="ctr"/>
            <a:r>
              <a:rPr lang="en-US" sz="4800" b="1" dirty="0" smtClean="0">
                <a:solidFill>
                  <a:srgbClr val="00A0AF"/>
                </a:solidFill>
                <a:latin typeface="Arial" panose="020B0604020202020204" pitchFamily="34" charset="0"/>
                <a:cs typeface="Arial" panose="020B0604020202020204" pitchFamily="34" charset="0"/>
              </a:rPr>
              <a:t>Thank You!</a:t>
            </a:r>
            <a:endParaRPr lang="en-US" sz="4800" b="1" dirty="0">
              <a:solidFill>
                <a:srgbClr val="00A0AF"/>
              </a:solidFill>
              <a:latin typeface="Arial" panose="020B0604020202020204" pitchFamily="34" charset="0"/>
              <a:cs typeface="Arial" panose="020B0604020202020204" pitchFamily="34" charset="0"/>
            </a:endParaRPr>
          </a:p>
        </p:txBody>
      </p:sp>
      <p:sp>
        <p:nvSpPr>
          <p:cNvPr id="13" name="TextBox 12"/>
          <p:cNvSpPr txBox="1">
            <a:spLocks noChangeArrowheads="1"/>
          </p:cNvSpPr>
          <p:nvPr/>
        </p:nvSpPr>
        <p:spPr bwMode="auto">
          <a:xfrm>
            <a:off x="10515600" y="5208588"/>
            <a:ext cx="4572000" cy="647700"/>
          </a:xfrm>
          <a:prstGeom prst="rect">
            <a:avLst/>
          </a:prstGeom>
          <a:noFill/>
          <a:ln w="9525">
            <a:noFill/>
            <a:miter lim="800000"/>
            <a:headEnd/>
            <a:tailEnd/>
          </a:ln>
        </p:spPr>
        <p:txBody>
          <a:bodyPr wrap="square">
            <a:spAutoFit/>
          </a:bodyPr>
          <a:lstStyle/>
          <a:p>
            <a:pPr algn="ctr"/>
            <a:r>
              <a:rPr lang="en-US" dirty="0">
                <a:solidFill>
                  <a:srgbClr val="00A0AF"/>
                </a:solidFill>
                <a:latin typeface="Tahoma" pitchFamily="34" charset="0"/>
                <a:cs typeface="Tahoma" pitchFamily="34" charset="0"/>
              </a:rPr>
              <a:t>Powered by</a:t>
            </a:r>
          </a:p>
          <a:p>
            <a:pPr algn="ctr"/>
            <a:r>
              <a:rPr lang="en-US" dirty="0">
                <a:solidFill>
                  <a:srgbClr val="00A0AF"/>
                </a:solidFill>
                <a:latin typeface="Tahoma" pitchFamily="34" charset="0"/>
                <a:cs typeface="Tahoma" pitchFamily="34" charset="0"/>
              </a:rPr>
              <a:t>The </a:t>
            </a:r>
            <a:r>
              <a:rPr lang="en-US" dirty="0" smtClean="0">
                <a:solidFill>
                  <a:srgbClr val="00A0AF"/>
                </a:solidFill>
                <a:latin typeface="Tahoma" pitchFamily="34" charset="0"/>
                <a:cs typeface="Tahoma" pitchFamily="34" charset="0"/>
              </a:rPr>
              <a:t>Agency for Persons with Disabilities</a:t>
            </a:r>
            <a:endParaRPr lang="en-US" dirty="0">
              <a:solidFill>
                <a:srgbClr val="00A0AF"/>
              </a:solidFill>
              <a:latin typeface="Tahoma" pitchFamily="34" charset="0"/>
              <a:cs typeface="Tahoma" pitchFamily="34" charset="0"/>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72514" y="1600200"/>
            <a:ext cx="4475172" cy="1188720"/>
          </a:xfrm>
          <a:prstGeom prst="rect">
            <a:avLst/>
          </a:prstGeom>
        </p:spPr>
      </p:pic>
    </p:spTree>
    <p:extLst>
      <p:ext uri="{BB962C8B-B14F-4D97-AF65-F5344CB8AC3E}">
        <p14:creationId xmlns:p14="http://schemas.microsoft.com/office/powerpoint/2010/main" val="33094891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subTnLst>
                                    <p:audio>
                                      <p:cMediaNode vol="100000">
                                        <p:cTn display="0" masterRel="sameClick">
                                          <p:stCondLst>
                                            <p:cond evt="begin" delay="0">
                                              <p:tn val="5"/>
                                            </p:cond>
                                          </p:stCondLst>
                                          <p:endCondLst>
                                            <p:cond evt="onStopAudio" delay="0">
                                              <p:tgtEl>
                                                <p:sldTgt/>
                                              </p:tgtEl>
                                            </p:cond>
                                          </p:endCondLst>
                                        </p:cTn>
                                        <p:tgtEl>
                                          <p:sndTgt r:embed="rId3" name="trains019.wav"/>
                                        </p:tgtEl>
                                      </p:cMediaNode>
                                    </p:audio>
                                  </p:sub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500"/>
                            </p:stCondLst>
                            <p:childTnLst>
                              <p:par>
                                <p:cTn id="13" presetID="42" presetClass="path" presetSubtype="0" accel="40000" decel="41000" fill="hold" nodeType="afterEffect">
                                  <p:stCondLst>
                                    <p:cond delay="500"/>
                                  </p:stCondLst>
                                  <p:childTnLst>
                                    <p:animMotion origin="layout" path="M -0.06684 0.03261 L -1.27517 0.04372 " pathEditMode="relative" rAng="0" ptsTypes="AA">
                                      <p:cBhvr>
                                        <p:cTn id="14" dur="5000" fill="hold"/>
                                        <p:tgtEl>
                                          <p:spTgt spid="3"/>
                                        </p:tgtEl>
                                        <p:attrNameLst>
                                          <p:attrName>ppt_x</p:attrName>
                                          <p:attrName>ppt_y</p:attrName>
                                        </p:attrNameLst>
                                      </p:cBhvr>
                                      <p:rCtr x="-60417" y="555"/>
                                    </p:animMotion>
                                  </p:childTnLst>
                                </p:cTn>
                              </p:par>
                              <p:par>
                                <p:cTn id="15" presetID="42" presetClass="path" presetSubtype="0" accel="50000" decel="50000" fill="hold" grpId="0" nodeType="withEffect">
                                  <p:stCondLst>
                                    <p:cond delay="2100"/>
                                  </p:stCondLst>
                                  <p:childTnLst>
                                    <p:animMotion origin="layout" path="M -0.1875 -0.00671 L -0.8625 -0.00671 " pathEditMode="relative" rAng="0" ptsTypes="AA">
                                      <p:cBhvr>
                                        <p:cTn id="16" dur="2000" fill="hold"/>
                                        <p:tgtEl>
                                          <p:spTgt spid="13"/>
                                        </p:tgtEl>
                                        <p:attrNameLst>
                                          <p:attrName>ppt_x</p:attrName>
                                          <p:attrName>ppt_y</p:attrName>
                                        </p:attrNameLst>
                                      </p:cBhvr>
                                      <p:rCtr x="-33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Introduction to TRAIN National</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143000"/>
            <a:ext cx="6657288" cy="4935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32121" y="359712"/>
            <a:ext cx="8073044" cy="584775"/>
          </a:xfrm>
          <a:prstGeom prst="rect">
            <a:avLst/>
          </a:prstGeom>
        </p:spPr>
        <p:txBody>
          <a:bodyPr wrap="none">
            <a:spAutoFit/>
          </a:bodyPr>
          <a:lstStyle/>
          <a:p>
            <a:r>
              <a:rPr lang="en-US" sz="3200" dirty="0">
                <a:latin typeface="Arial" panose="020B0604020202020204" pitchFamily="34" charset="0"/>
                <a:ea typeface="Tahoma" panose="020B0604030504040204" pitchFamily="34" charset="0"/>
                <a:cs typeface="Arial" panose="020B0604020202020204" pitchFamily="34" charset="0"/>
              </a:rPr>
              <a:t>The TRAIN </a:t>
            </a:r>
            <a:r>
              <a:rPr lang="en-US" sz="3200" dirty="0" smtClean="0">
                <a:latin typeface="Arial" panose="020B0604020202020204" pitchFamily="34" charset="0"/>
                <a:ea typeface="Tahoma" panose="020B0604030504040204" pitchFamily="34" charset="0"/>
                <a:cs typeface="Arial" panose="020B0604020202020204" pitchFamily="34" charset="0"/>
              </a:rPr>
              <a:t>Learning </a:t>
            </a:r>
            <a:r>
              <a:rPr lang="en-US" sz="3200" dirty="0">
                <a:latin typeface="Arial" panose="020B0604020202020204" pitchFamily="34" charset="0"/>
                <a:ea typeface="Tahoma" panose="020B0604030504040204" pitchFamily="34" charset="0"/>
                <a:cs typeface="Arial" panose="020B0604020202020204" pitchFamily="34" charset="0"/>
              </a:rPr>
              <a:t>M</a:t>
            </a:r>
            <a:r>
              <a:rPr lang="en-US" sz="3200" dirty="0" smtClean="0">
                <a:latin typeface="Arial" panose="020B0604020202020204" pitchFamily="34" charset="0"/>
                <a:ea typeface="Tahoma" panose="020B0604030504040204" pitchFamily="34" charset="0"/>
                <a:cs typeface="Arial" panose="020B0604020202020204" pitchFamily="34" charset="0"/>
              </a:rPr>
              <a:t>anagement Network</a:t>
            </a:r>
            <a:endParaRPr lang="en-US" sz="32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8879672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545217" y="3068405"/>
            <a:ext cx="6010943" cy="615708"/>
          </a:xfrm>
        </p:spPr>
        <p:style>
          <a:lnRef idx="0">
            <a:schemeClr val="accent5"/>
          </a:lnRef>
          <a:fillRef idx="3">
            <a:schemeClr val="accent5"/>
          </a:fillRef>
          <a:effectRef idx="3">
            <a:schemeClr val="accent5"/>
          </a:effectRef>
          <a:fontRef idx="minor">
            <a:schemeClr val="lt1"/>
          </a:fontRef>
        </p:style>
        <p:txBody>
          <a:bodyPr>
            <a:normAutofit fontScale="90000"/>
          </a:bodyPr>
          <a:lstStyle/>
          <a:p>
            <a:pPr algn="l" eaLnBrk="1" hangingPunct="1">
              <a:defRPr/>
            </a:pPr>
            <a:r>
              <a:rPr lang="en-US" sz="2000" dirty="0" smtClean="0">
                <a:solidFill>
                  <a:srgbClr val="FFFFFF"/>
                </a:solidFill>
                <a:latin typeface="Tahoma" pitchFamily="34" charset="0"/>
                <a:cs typeface="Arial" charset="0"/>
              </a:rPr>
              <a:t>TRAIN </a:t>
            </a:r>
            <a:r>
              <a:rPr lang="en-US" sz="2000" dirty="0">
                <a:solidFill>
                  <a:srgbClr val="FFFFFF"/>
                </a:solidFill>
                <a:latin typeface="Tahoma" pitchFamily="34" charset="0"/>
                <a:cs typeface="Arial" charset="0"/>
              </a:rPr>
              <a:t>Florida - APD's Learning Management System</a:t>
            </a:r>
            <a:endParaRPr lang="en-US" sz="2000" dirty="0" smtClean="0">
              <a:solidFill>
                <a:srgbClr val="FFFFFF"/>
              </a:solidFill>
              <a:latin typeface="Tahoma" pitchFamily="34" charset="0"/>
              <a:cs typeface="Arial" charset="0"/>
            </a:endParaRPr>
          </a:p>
        </p:txBody>
      </p:sp>
      <p:sp>
        <p:nvSpPr>
          <p:cNvPr id="5" name="Rectangle 8"/>
          <p:cNvSpPr>
            <a:spLocks noChangeArrowheads="1"/>
          </p:cNvSpPr>
          <p:nvPr/>
        </p:nvSpPr>
        <p:spPr bwMode="auto">
          <a:xfrm>
            <a:off x="1371600" y="370787"/>
            <a:ext cx="7620000" cy="584775"/>
          </a:xfrm>
          <a:prstGeom prst="rect">
            <a:avLst/>
          </a:prstGeom>
          <a:noFill/>
          <a:ln w="9525">
            <a:noFill/>
            <a:miter lim="800000"/>
            <a:headEnd/>
            <a:tailEnd/>
          </a:ln>
        </p:spPr>
        <p:txBody>
          <a:bodyPr wrap="square">
            <a:spAutoFit/>
          </a:bodyPr>
          <a:lstStyle/>
          <a:p>
            <a:pPr algn="ctr"/>
            <a:r>
              <a:rPr lang="en-US" sz="3200" b="1" dirty="0" smtClean="0"/>
              <a:t>APD’s New Training </a:t>
            </a:r>
            <a:r>
              <a:rPr lang="en-US" sz="3200" b="1" dirty="0"/>
              <a:t>Portal </a:t>
            </a:r>
            <a:r>
              <a:rPr lang="en-US" sz="3200" b="1" dirty="0" smtClean="0"/>
              <a:t>Network</a:t>
            </a:r>
            <a:endParaRPr lang="en-US" sz="28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1295400"/>
            <a:ext cx="2673612" cy="201711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79451" y="4648200"/>
            <a:ext cx="4591050" cy="962025"/>
          </a:xfrm>
          <a:prstGeom prst="rect">
            <a:avLst/>
          </a:prstGeom>
        </p:spPr>
      </p:pic>
      <p:sp>
        <p:nvSpPr>
          <p:cNvPr id="19" name="Rectangle 8"/>
          <p:cNvSpPr>
            <a:spLocks noChangeArrowheads="1"/>
          </p:cNvSpPr>
          <p:nvPr/>
        </p:nvSpPr>
        <p:spPr bwMode="auto">
          <a:xfrm>
            <a:off x="1944574" y="3886200"/>
            <a:ext cx="6367131" cy="584775"/>
          </a:xfrm>
          <a:prstGeom prst="rect">
            <a:avLst/>
          </a:prstGeom>
          <a:noFill/>
          <a:ln w="9525">
            <a:noFill/>
            <a:miter lim="800000"/>
            <a:headEnd/>
            <a:tailEnd/>
          </a:ln>
        </p:spPr>
        <p:txBody>
          <a:bodyPr wrap="square">
            <a:spAutoFit/>
          </a:bodyPr>
          <a:lstStyle/>
          <a:p>
            <a:pPr algn="ctr"/>
            <a:r>
              <a:rPr lang="en-US" sz="3200" b="1" dirty="0" smtClean="0"/>
              <a:t>APD is onboard TRAIN Florida</a:t>
            </a:r>
            <a:endParaRPr lang="en-US" sz="2800" dirty="0"/>
          </a:p>
        </p:txBody>
      </p:sp>
    </p:spTree>
    <p:extLst>
      <p:ext uri="{BB962C8B-B14F-4D97-AF65-F5344CB8AC3E}">
        <p14:creationId xmlns:p14="http://schemas.microsoft.com/office/powerpoint/2010/main" val="79462995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What TRAIN National Offers</a:t>
            </a:r>
          </a:p>
        </p:txBody>
      </p:sp>
      <p:sp>
        <p:nvSpPr>
          <p:cNvPr id="2" name="Rectangle 1"/>
          <p:cNvSpPr/>
          <p:nvPr/>
        </p:nvSpPr>
        <p:spPr>
          <a:xfrm>
            <a:off x="932121" y="359712"/>
            <a:ext cx="8031942" cy="1077218"/>
          </a:xfrm>
          <a:prstGeom prst="rect">
            <a:avLst/>
          </a:prstGeom>
        </p:spPr>
        <p:txBody>
          <a:bodyPr wrap="none">
            <a:spAutoFit/>
          </a:bodyPr>
          <a:lstStyle/>
          <a:p>
            <a:r>
              <a:rPr lang="en-US" sz="3200" dirty="0">
                <a:latin typeface="Arial" panose="020B0604020202020204" pitchFamily="34" charset="0"/>
                <a:ea typeface="Tahoma" panose="020B0604030504040204" pitchFamily="34" charset="0"/>
                <a:cs typeface="Arial" panose="020B0604020202020204" pitchFamily="34" charset="0"/>
              </a:rPr>
              <a:t>The TRAIN </a:t>
            </a:r>
            <a:r>
              <a:rPr lang="en-US" sz="3200" dirty="0" smtClean="0">
                <a:latin typeface="Arial" panose="020B0604020202020204" pitchFamily="34" charset="0"/>
                <a:ea typeface="Tahoma" panose="020B0604030504040204" pitchFamily="34" charset="0"/>
                <a:cs typeface="Arial" panose="020B0604020202020204" pitchFamily="34" charset="0"/>
              </a:rPr>
              <a:t>Florida  Learning </a:t>
            </a:r>
            <a:r>
              <a:rPr lang="en-US" sz="3200" dirty="0">
                <a:latin typeface="Arial" panose="020B0604020202020204" pitchFamily="34" charset="0"/>
                <a:ea typeface="Tahoma" panose="020B0604030504040204" pitchFamily="34" charset="0"/>
                <a:cs typeface="Arial" panose="020B0604020202020204" pitchFamily="34" charset="0"/>
              </a:rPr>
              <a:t>M</a:t>
            </a:r>
            <a:r>
              <a:rPr lang="en-US" sz="3200" dirty="0" smtClean="0">
                <a:latin typeface="Arial" panose="020B0604020202020204" pitchFamily="34" charset="0"/>
                <a:ea typeface="Tahoma" panose="020B0604030504040204" pitchFamily="34" charset="0"/>
                <a:cs typeface="Arial" panose="020B0604020202020204" pitchFamily="34" charset="0"/>
              </a:rPr>
              <a:t>anagement </a:t>
            </a:r>
          </a:p>
          <a:p>
            <a:r>
              <a:rPr lang="en-US" sz="3200" dirty="0">
                <a:latin typeface="Arial" panose="020B0604020202020204" pitchFamily="34" charset="0"/>
                <a:ea typeface="Tahoma" panose="020B0604030504040204" pitchFamily="34" charset="0"/>
                <a:cs typeface="Arial" panose="020B0604020202020204" pitchFamily="34" charset="0"/>
              </a:rPr>
              <a:t>	</a:t>
            </a:r>
            <a:r>
              <a:rPr lang="en-US" sz="3200" dirty="0" smtClean="0">
                <a:latin typeface="Arial" panose="020B0604020202020204" pitchFamily="34" charset="0"/>
                <a:ea typeface="Tahoma" panose="020B0604030504040204" pitchFamily="34" charset="0"/>
                <a:cs typeface="Arial" panose="020B0604020202020204" pitchFamily="34" charset="0"/>
              </a:rPr>
              <a:t>		  Network</a:t>
            </a:r>
            <a:endParaRPr lang="en-US" sz="3200" dirty="0">
              <a:latin typeface="Arial" panose="020B0604020202020204" pitchFamily="34" charset="0"/>
              <a:ea typeface="Tahoma" panose="020B0604030504040204" pitchFamily="34" charset="0"/>
              <a:cs typeface="Arial" panose="020B0604020202020204" pitchFamily="34" charset="0"/>
            </a:endParaRPr>
          </a:p>
        </p:txBody>
      </p:sp>
      <p:sp>
        <p:nvSpPr>
          <p:cNvPr id="5" name="Rectangle 8"/>
          <p:cNvSpPr>
            <a:spLocks noChangeArrowheads="1"/>
          </p:cNvSpPr>
          <p:nvPr/>
        </p:nvSpPr>
        <p:spPr bwMode="auto">
          <a:xfrm>
            <a:off x="1447800" y="1973520"/>
            <a:ext cx="4419600" cy="2369880"/>
          </a:xfrm>
          <a:prstGeom prst="rect">
            <a:avLst/>
          </a:prstGeom>
          <a:noFill/>
          <a:ln w="9525">
            <a:noFill/>
            <a:miter lim="800000"/>
            <a:headEnd/>
            <a:tailEnd/>
          </a:ln>
        </p:spPr>
        <p:txBody>
          <a:bodyPr>
            <a:spAutoFit/>
          </a:bodyPr>
          <a:lstStyle/>
          <a:p>
            <a:pPr marL="342900" indent="-342900">
              <a:buClr>
                <a:srgbClr val="00A0AF"/>
              </a:buClr>
              <a:buFont typeface="Wingdings" panose="05000000000000000000" pitchFamily="2" charset="2"/>
              <a:buChar char="q"/>
            </a:pPr>
            <a:r>
              <a:rPr lang="en-US" sz="2200" dirty="0" smtClean="0"/>
              <a:t>37,000 </a:t>
            </a:r>
            <a:r>
              <a:rPr lang="en-US" sz="2200" dirty="0"/>
              <a:t>National </a:t>
            </a:r>
            <a:r>
              <a:rPr lang="en-US" sz="2200" dirty="0" smtClean="0"/>
              <a:t>Courses</a:t>
            </a:r>
          </a:p>
          <a:p>
            <a:pPr marL="171450" indent="-171450">
              <a:buClr>
                <a:srgbClr val="00A0AF"/>
              </a:buClr>
              <a:buFont typeface="Wingdings" panose="05000000000000000000" pitchFamily="2" charset="2"/>
              <a:buChar char="q"/>
            </a:pPr>
            <a:endParaRPr lang="en-US" sz="800" dirty="0"/>
          </a:p>
          <a:p>
            <a:pPr marL="342900" indent="-342900">
              <a:buClr>
                <a:srgbClr val="00A0AF"/>
              </a:buClr>
              <a:buFont typeface="Wingdings" panose="05000000000000000000" pitchFamily="2" charset="2"/>
              <a:buChar char="q"/>
            </a:pPr>
            <a:r>
              <a:rPr lang="en-US" sz="2200" dirty="0" smtClean="0"/>
              <a:t>Access </a:t>
            </a:r>
            <a:r>
              <a:rPr lang="en-US" sz="2200" dirty="0"/>
              <a:t>to Data Analytics</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Workforce Development Needs</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Network for Sharing Training</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Continuing Education</a:t>
            </a:r>
          </a:p>
        </p:txBody>
      </p:sp>
      <p:pic>
        <p:nvPicPr>
          <p:cNvPr id="7" name="Picture 14"/>
          <p:cNvPicPr>
            <a:picLocks noChangeAspect="1"/>
          </p:cNvPicPr>
          <p:nvPr/>
        </p:nvPicPr>
        <p:blipFill>
          <a:blip r:embed="rId3"/>
          <a:srcRect/>
          <a:stretch>
            <a:fillRect/>
          </a:stretch>
        </p:blipFill>
        <p:spPr bwMode="auto">
          <a:xfrm>
            <a:off x="6019800" y="1412358"/>
            <a:ext cx="2657475" cy="3624263"/>
          </a:xfrm>
          <a:prstGeom prst="round2DiagRect">
            <a:avLst>
              <a:gd name="adj1" fmla="val 16667"/>
              <a:gd name="adj2" fmla="val 0"/>
            </a:avLst>
          </a:prstGeom>
          <a:ln w="88900" cap="sq">
            <a:solidFill>
              <a:srgbClr val="00A0AF"/>
            </a:solidFill>
            <a:miter lim="800000"/>
          </a:ln>
          <a:effectLst>
            <a:outerShdw blurRad="254000" algn="tl" rotWithShape="0">
              <a:srgbClr val="000000">
                <a:alpha val="43000"/>
              </a:srgbClr>
            </a:outerShdw>
          </a:effectLst>
        </p:spPr>
      </p:pic>
      <p:sp>
        <p:nvSpPr>
          <p:cNvPr id="8" name="Rectangle 8"/>
          <p:cNvSpPr>
            <a:spLocks noChangeArrowheads="1"/>
          </p:cNvSpPr>
          <p:nvPr/>
        </p:nvSpPr>
        <p:spPr bwMode="auto">
          <a:xfrm>
            <a:off x="1349143" y="5334000"/>
            <a:ext cx="7239000" cy="762000"/>
          </a:xfrm>
          <a:prstGeom prst="rect">
            <a:avLst/>
          </a:prstGeom>
          <a:noFill/>
          <a:ln w="9525">
            <a:noFill/>
            <a:miter lim="800000"/>
            <a:headEnd/>
            <a:tailEnd/>
          </a:ln>
        </p:spPr>
        <p:txBody>
          <a:bodyPr>
            <a:spAutoFit/>
          </a:bodyPr>
          <a:lstStyle/>
          <a:p>
            <a:pPr algn="ctr"/>
            <a:r>
              <a:rPr lang="en-US" sz="2200" dirty="0" smtClean="0">
                <a:solidFill>
                  <a:srgbClr val="C00000"/>
                </a:solidFill>
                <a:cs typeface="Tahoma" pitchFamily="34" charset="0"/>
              </a:rPr>
              <a:t>Creates </a:t>
            </a:r>
            <a:r>
              <a:rPr lang="en-US" sz="2200" dirty="0">
                <a:solidFill>
                  <a:srgbClr val="C00000"/>
                </a:solidFill>
                <a:cs typeface="Tahoma" pitchFamily="34" charset="0"/>
              </a:rPr>
              <a:t>a </a:t>
            </a:r>
            <a:r>
              <a:rPr lang="en-US" sz="2200" dirty="0" smtClean="0">
                <a:solidFill>
                  <a:srgbClr val="C00000"/>
                </a:solidFill>
                <a:cs typeface="Tahoma" pitchFamily="34" charset="0"/>
              </a:rPr>
              <a:t>system network </a:t>
            </a:r>
            <a:r>
              <a:rPr lang="en-US" sz="2200" dirty="0">
                <a:solidFill>
                  <a:srgbClr val="C00000"/>
                </a:solidFill>
                <a:cs typeface="Tahoma" pitchFamily="34" charset="0"/>
              </a:rPr>
              <a:t>for sharing </a:t>
            </a:r>
            <a:r>
              <a:rPr lang="en-US" sz="2200" dirty="0" smtClean="0">
                <a:solidFill>
                  <a:srgbClr val="C00000"/>
                </a:solidFill>
                <a:cs typeface="Tahoma" pitchFamily="34" charset="0"/>
              </a:rPr>
              <a:t>training content, resources and information</a:t>
            </a:r>
            <a:endParaRPr lang="en-US" sz="2200" dirty="0">
              <a:solidFill>
                <a:srgbClr val="C00000"/>
              </a:solidFill>
            </a:endParaRPr>
          </a:p>
        </p:txBody>
      </p:sp>
    </p:spTree>
    <p:extLst>
      <p:ext uri="{BB962C8B-B14F-4D97-AF65-F5344CB8AC3E}">
        <p14:creationId xmlns:p14="http://schemas.microsoft.com/office/powerpoint/2010/main" val="27420650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What TRAIN Florida Offers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304800"/>
            <a:ext cx="4591050" cy="962025"/>
          </a:xfrm>
          <a:prstGeom prst="rect">
            <a:avLst/>
          </a:prstGeom>
        </p:spPr>
      </p:pic>
      <p:graphicFrame>
        <p:nvGraphicFramePr>
          <p:cNvPr id="7" name="Diagram 6"/>
          <p:cNvGraphicFramePr/>
          <p:nvPr>
            <p:extLst>
              <p:ext uri="{D42A27DB-BD31-4B8C-83A1-F6EECF244321}">
                <p14:modId xmlns:p14="http://schemas.microsoft.com/office/powerpoint/2010/main" val="3620554463"/>
              </p:ext>
            </p:extLst>
          </p:nvPr>
        </p:nvGraphicFramePr>
        <p:xfrm>
          <a:off x="990600" y="1600200"/>
          <a:ext cx="784860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600200" y="4602542"/>
            <a:ext cx="7086600" cy="1569660"/>
          </a:xfrm>
          <a:prstGeom prst="rect">
            <a:avLst/>
          </a:prstGeom>
        </p:spPr>
        <p:txBody>
          <a:bodyPr wrap="square">
            <a:spAutoFit/>
          </a:bodyPr>
          <a:lstStyle/>
          <a:p>
            <a:pPr lvl="0"/>
            <a:r>
              <a:rPr lang="en-US" sz="2400" dirty="0"/>
              <a:t>The TRAIN </a:t>
            </a:r>
            <a:r>
              <a:rPr lang="en-US" sz="2400" dirty="0" smtClean="0"/>
              <a:t>Florida structure </a:t>
            </a:r>
            <a:r>
              <a:rPr lang="en-US" sz="2400" dirty="0"/>
              <a:t>design offers the necessary access and tools specific to three types of users:  </a:t>
            </a:r>
            <a:r>
              <a:rPr lang="en-US" sz="2400" dirty="0">
                <a:solidFill>
                  <a:srgbClr val="C00000"/>
                </a:solidFill>
              </a:rPr>
              <a:t>Learners, Course Providers, and Administrators</a:t>
            </a:r>
            <a:r>
              <a:rPr lang="en-US" sz="2400" dirty="0"/>
              <a:t>.</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8772972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What TRAIN Florida Offers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304800"/>
            <a:ext cx="4591050" cy="962025"/>
          </a:xfrm>
          <a:prstGeom prst="rect">
            <a:avLst/>
          </a:prstGeom>
        </p:spPr>
      </p:pic>
      <p:graphicFrame>
        <p:nvGraphicFramePr>
          <p:cNvPr id="7" name="Diagram 6"/>
          <p:cNvGraphicFramePr/>
          <p:nvPr>
            <p:extLst>
              <p:ext uri="{D42A27DB-BD31-4B8C-83A1-F6EECF244321}">
                <p14:modId xmlns:p14="http://schemas.microsoft.com/office/powerpoint/2010/main" val="2726264206"/>
              </p:ext>
            </p:extLst>
          </p:nvPr>
        </p:nvGraphicFramePr>
        <p:xfrm>
          <a:off x="990600" y="1600200"/>
          <a:ext cx="784860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628553" y="4876799"/>
            <a:ext cx="7086600" cy="461665"/>
          </a:xfrm>
          <a:prstGeom prst="rect">
            <a:avLst/>
          </a:prstGeom>
        </p:spPr>
        <p:txBody>
          <a:bodyPr wrap="square">
            <a:spAutoFit/>
          </a:bodyPr>
          <a:lstStyle/>
          <a:p>
            <a:pPr lvl="0"/>
            <a:r>
              <a:rPr lang="en-US" sz="2400" dirty="0" smtClean="0"/>
              <a:t>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39585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APD Benefits from using TRAIN Florida</a:t>
            </a:r>
          </a:p>
        </p:txBody>
      </p:sp>
      <p:sp>
        <p:nvSpPr>
          <p:cNvPr id="8" name="Rectangle 8"/>
          <p:cNvSpPr>
            <a:spLocks noChangeArrowheads="1"/>
          </p:cNvSpPr>
          <p:nvPr/>
        </p:nvSpPr>
        <p:spPr bwMode="auto">
          <a:xfrm>
            <a:off x="1178442" y="1752600"/>
            <a:ext cx="7696200" cy="4201150"/>
          </a:xfrm>
          <a:prstGeom prst="rect">
            <a:avLst/>
          </a:prstGeom>
          <a:noFill/>
          <a:ln w="9525">
            <a:noFill/>
            <a:miter lim="800000"/>
            <a:headEnd/>
            <a:tailEnd/>
          </a:ln>
        </p:spPr>
        <p:txBody>
          <a:bodyPr wrap="square">
            <a:spAutoFit/>
          </a:bodyPr>
          <a:lstStyle/>
          <a:p>
            <a:pPr marL="342900" indent="-342900">
              <a:spcBef>
                <a:spcPts val="300"/>
              </a:spcBef>
              <a:spcAft>
                <a:spcPts val="300"/>
              </a:spcAft>
              <a:buClr>
                <a:srgbClr val="00A0AF"/>
              </a:buClr>
              <a:buFont typeface="Wingdings" panose="05000000000000000000" pitchFamily="2" charset="2"/>
              <a:buChar char="q"/>
            </a:pPr>
            <a:r>
              <a:rPr lang="en-US" sz="2200" dirty="0" smtClean="0"/>
              <a:t>Long term and immediate workforce development needs</a:t>
            </a:r>
            <a:endParaRPr lang="en-US" sz="2200" dirty="0"/>
          </a:p>
          <a:p>
            <a:pPr marL="342900" indent="-342900">
              <a:spcBef>
                <a:spcPts val="300"/>
              </a:spcBef>
              <a:spcAft>
                <a:spcPts val="300"/>
              </a:spcAft>
              <a:buClr>
                <a:srgbClr val="00A0AF"/>
              </a:buClr>
              <a:buFont typeface="Wingdings" panose="05000000000000000000" pitchFamily="2" charset="2"/>
              <a:buChar char="q"/>
            </a:pPr>
            <a:r>
              <a:rPr lang="en-US" sz="2200" dirty="0" smtClean="0"/>
              <a:t>Managers </a:t>
            </a:r>
            <a:r>
              <a:rPr lang="en-US" sz="2200" dirty="0"/>
              <a:t>and </a:t>
            </a:r>
            <a:r>
              <a:rPr lang="en-US" sz="2200" dirty="0" smtClean="0"/>
              <a:t>staff can identify, register for and track trainings</a:t>
            </a:r>
          </a:p>
          <a:p>
            <a:pPr marL="342900" indent="-342900">
              <a:spcBef>
                <a:spcPts val="300"/>
              </a:spcBef>
              <a:spcAft>
                <a:spcPts val="300"/>
              </a:spcAft>
              <a:buClr>
                <a:srgbClr val="00A0AF"/>
              </a:buClr>
              <a:buFont typeface="Wingdings" panose="05000000000000000000" pitchFamily="2" charset="2"/>
              <a:buChar char="q"/>
            </a:pPr>
            <a:r>
              <a:rPr lang="en-US" sz="2200" dirty="0" smtClean="0"/>
              <a:t>Network </a:t>
            </a:r>
            <a:r>
              <a:rPr lang="en-US" sz="2200" dirty="0"/>
              <a:t>for </a:t>
            </a:r>
            <a:r>
              <a:rPr lang="en-US" sz="2200" dirty="0" smtClean="0"/>
              <a:t>sharing training and access to APD trainings free</a:t>
            </a:r>
          </a:p>
          <a:p>
            <a:pPr marL="342900" indent="-342900">
              <a:spcBef>
                <a:spcPts val="300"/>
              </a:spcBef>
              <a:spcAft>
                <a:spcPts val="300"/>
              </a:spcAft>
              <a:buClr>
                <a:srgbClr val="00A0AF"/>
              </a:buClr>
              <a:buFont typeface="Wingdings" panose="05000000000000000000" pitchFamily="2" charset="2"/>
              <a:buChar char="q"/>
            </a:pPr>
            <a:r>
              <a:rPr lang="en-US" sz="2200" dirty="0" smtClean="0"/>
              <a:t>Provides </a:t>
            </a:r>
            <a:r>
              <a:rPr lang="en-US" sz="2200" dirty="0"/>
              <a:t>the infrastructure for </a:t>
            </a:r>
            <a:r>
              <a:rPr lang="en-US" sz="2200" dirty="0" smtClean="0"/>
              <a:t>short- and long-term provider and customer training</a:t>
            </a:r>
          </a:p>
          <a:p>
            <a:pPr marL="342900" indent="-342900">
              <a:spcBef>
                <a:spcPts val="300"/>
              </a:spcBef>
              <a:spcAft>
                <a:spcPts val="300"/>
              </a:spcAft>
              <a:buClr>
                <a:srgbClr val="00A0AF"/>
              </a:buClr>
              <a:buFont typeface="Wingdings" panose="05000000000000000000" pitchFamily="2" charset="2"/>
              <a:buChar char="q"/>
            </a:pPr>
            <a:r>
              <a:rPr lang="en-US" sz="2200" dirty="0" smtClean="0"/>
              <a:t>Oversight and management of an organization’s learners, courses and continuing education</a:t>
            </a:r>
          </a:p>
          <a:p>
            <a:pPr marL="342900" indent="-342900">
              <a:spcBef>
                <a:spcPts val="300"/>
              </a:spcBef>
              <a:spcAft>
                <a:spcPts val="300"/>
              </a:spcAft>
              <a:buClr>
                <a:srgbClr val="00A0AF"/>
              </a:buClr>
              <a:buFont typeface="Wingdings" panose="05000000000000000000" pitchFamily="2" charset="2"/>
              <a:buChar char="q"/>
            </a:pPr>
            <a:r>
              <a:rPr lang="en-US" sz="2200" dirty="0" smtClean="0"/>
              <a:t>Tracking and sharing valuable training data via powerful reporting portal</a:t>
            </a:r>
            <a:endParaRPr lang="en-US" sz="2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7250" y="861236"/>
            <a:ext cx="2868699" cy="762000"/>
          </a:xfrm>
          <a:prstGeom prst="rect">
            <a:avLst/>
          </a:prstGeom>
        </p:spPr>
      </p:pic>
      <p:sp>
        <p:nvSpPr>
          <p:cNvPr id="10" name="Rectangle 5"/>
          <p:cNvSpPr>
            <a:spLocks noChangeArrowheads="1"/>
          </p:cNvSpPr>
          <p:nvPr/>
        </p:nvSpPr>
        <p:spPr bwMode="auto">
          <a:xfrm>
            <a:off x="1676400" y="228600"/>
            <a:ext cx="7010400" cy="523220"/>
          </a:xfrm>
          <a:prstGeom prst="rect">
            <a:avLst/>
          </a:prstGeom>
          <a:noFill/>
          <a:ln w="9525">
            <a:noFill/>
            <a:miter lim="800000"/>
            <a:headEnd/>
            <a:tailEnd/>
          </a:ln>
        </p:spPr>
        <p:txBody>
          <a:bodyPr wrap="square">
            <a:spAutoFit/>
          </a:bodyPr>
          <a:lstStyle/>
          <a:p>
            <a:pPr algn="ctr"/>
            <a:r>
              <a:rPr lang="en-US" sz="2800" b="1" u="sng" dirty="0">
                <a:solidFill>
                  <a:srgbClr val="00A0AF"/>
                </a:solidFill>
              </a:rPr>
              <a:t>What </a:t>
            </a:r>
            <a:r>
              <a:rPr lang="en-US" sz="2800" b="1" u="sng" dirty="0" smtClean="0">
                <a:solidFill>
                  <a:srgbClr val="00A0AF"/>
                </a:solidFill>
              </a:rPr>
              <a:t>Will TRAIN Florida Do </a:t>
            </a:r>
            <a:r>
              <a:rPr lang="en-US" sz="2800" b="1" u="sng" dirty="0">
                <a:solidFill>
                  <a:srgbClr val="00A0AF"/>
                </a:solidFill>
              </a:rPr>
              <a:t>For </a:t>
            </a:r>
            <a:r>
              <a:rPr lang="en-US" sz="2800" b="1" u="sng" dirty="0" smtClean="0">
                <a:solidFill>
                  <a:srgbClr val="00A0AF"/>
                </a:solidFill>
              </a:rPr>
              <a:t>APD?</a:t>
            </a:r>
            <a:endParaRPr lang="en-US" sz="2800" b="1" u="sng" dirty="0">
              <a:solidFill>
                <a:srgbClr val="00A0AF"/>
              </a:solidFill>
              <a:cs typeface="Tahoma" pitchFamily="34" charset="0"/>
            </a:endParaRPr>
          </a:p>
        </p:txBody>
      </p:sp>
    </p:spTree>
    <p:extLst>
      <p:ext uri="{BB962C8B-B14F-4D97-AF65-F5344CB8AC3E}">
        <p14:creationId xmlns:p14="http://schemas.microsoft.com/office/powerpoint/2010/main" val="422517391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APD Benefits from using TRAIN Florida</a:t>
            </a:r>
          </a:p>
        </p:txBody>
      </p:sp>
      <p:sp>
        <p:nvSpPr>
          <p:cNvPr id="8" name="Rectangle 8"/>
          <p:cNvSpPr>
            <a:spLocks noChangeArrowheads="1"/>
          </p:cNvSpPr>
          <p:nvPr/>
        </p:nvSpPr>
        <p:spPr bwMode="auto">
          <a:xfrm>
            <a:off x="990600" y="1752600"/>
            <a:ext cx="7884042" cy="3877985"/>
          </a:xfrm>
          <a:prstGeom prst="rect">
            <a:avLst/>
          </a:prstGeom>
          <a:noFill/>
          <a:ln w="9525">
            <a:noFill/>
            <a:miter lim="800000"/>
            <a:headEnd/>
            <a:tailEnd/>
          </a:ln>
        </p:spPr>
        <p:txBody>
          <a:bodyPr wrap="square">
            <a:spAutoFit/>
          </a:bodyPr>
          <a:lstStyle/>
          <a:p>
            <a:pPr>
              <a:spcBef>
                <a:spcPts val="300"/>
              </a:spcBef>
              <a:spcAft>
                <a:spcPts val="300"/>
              </a:spcAft>
              <a:buClr>
                <a:srgbClr val="00A0AF"/>
              </a:buClr>
            </a:pPr>
            <a:endParaRPr lang="en-US" sz="2200" dirty="0" smtClean="0"/>
          </a:p>
          <a:p>
            <a:pPr>
              <a:spcBef>
                <a:spcPts val="300"/>
              </a:spcBef>
              <a:spcAft>
                <a:spcPts val="300"/>
              </a:spcAft>
              <a:buClr>
                <a:srgbClr val="00A0AF"/>
              </a:buClr>
            </a:pPr>
            <a:r>
              <a:rPr lang="en-US" sz="2200" dirty="0" smtClean="0"/>
              <a:t>If you are a provider or employee with the Agency for Persons with Disabilities:</a:t>
            </a:r>
          </a:p>
          <a:p>
            <a:pPr algn="ctr">
              <a:spcBef>
                <a:spcPts val="300"/>
              </a:spcBef>
              <a:spcAft>
                <a:spcPts val="300"/>
              </a:spcAft>
              <a:buClr>
                <a:srgbClr val="00A0AF"/>
              </a:buClr>
            </a:pPr>
            <a:r>
              <a:rPr lang="en-US" sz="2000" dirty="0" smtClean="0">
                <a:solidFill>
                  <a:srgbClr val="FF0000"/>
                </a:solidFill>
              </a:rPr>
              <a:t>PLEASE DO NOT CREATE A TRAIN FLORIDA LEARNER         ACCOUNT</a:t>
            </a:r>
          </a:p>
          <a:p>
            <a:pPr marL="342900" indent="-342900">
              <a:spcBef>
                <a:spcPts val="300"/>
              </a:spcBef>
              <a:spcAft>
                <a:spcPts val="300"/>
              </a:spcAft>
              <a:buClr>
                <a:srgbClr val="00A0AF"/>
              </a:buClr>
              <a:buFont typeface="Wingdings" panose="05000000000000000000" pitchFamily="2" charset="2"/>
              <a:buChar char="q"/>
            </a:pPr>
            <a:r>
              <a:rPr lang="en-US" sz="2200" dirty="0" smtClean="0"/>
              <a:t>You must have a valid email account</a:t>
            </a:r>
          </a:p>
          <a:p>
            <a:pPr marL="342900" indent="-342900">
              <a:spcBef>
                <a:spcPts val="300"/>
              </a:spcBef>
              <a:spcAft>
                <a:spcPts val="300"/>
              </a:spcAft>
              <a:buClr>
                <a:srgbClr val="00A0AF"/>
              </a:buClr>
              <a:buFont typeface="Wingdings" panose="05000000000000000000" pitchFamily="2" charset="2"/>
              <a:buChar char="q"/>
            </a:pPr>
            <a:r>
              <a:rPr lang="en-US" sz="2200" dirty="0" smtClean="0"/>
              <a:t>The </a:t>
            </a:r>
            <a:r>
              <a:rPr lang="en-US" sz="2200" dirty="0"/>
              <a:t>TRAIN Florida APD LMS </a:t>
            </a:r>
            <a:r>
              <a:rPr lang="en-US" sz="2200" dirty="0" smtClean="0"/>
              <a:t>support </a:t>
            </a:r>
            <a:r>
              <a:rPr lang="en-US" sz="2200" dirty="0"/>
              <a:t>team creates your TRAIN </a:t>
            </a:r>
            <a:r>
              <a:rPr lang="en-US" sz="2200" dirty="0" smtClean="0"/>
              <a:t>Florida learner account </a:t>
            </a:r>
            <a:r>
              <a:rPr lang="en-US" sz="2200" dirty="0"/>
              <a:t>for you</a:t>
            </a:r>
            <a:r>
              <a:rPr lang="en-US" sz="2200" dirty="0" smtClean="0"/>
              <a:t>.</a:t>
            </a:r>
          </a:p>
          <a:p>
            <a:pPr marL="342900" indent="-342900">
              <a:spcBef>
                <a:spcPts val="300"/>
              </a:spcBef>
              <a:spcAft>
                <a:spcPts val="300"/>
              </a:spcAft>
              <a:buClr>
                <a:srgbClr val="00A0AF"/>
              </a:buClr>
              <a:buFont typeface="Wingdings" panose="05000000000000000000" pitchFamily="2" charset="2"/>
              <a:buChar char="q"/>
            </a:pPr>
            <a:endParaRPr lang="en-US" sz="2200" dirty="0" smtClean="0"/>
          </a:p>
          <a:p>
            <a:pPr marL="342900" indent="-342900">
              <a:spcBef>
                <a:spcPts val="300"/>
              </a:spcBef>
              <a:spcAft>
                <a:spcPts val="300"/>
              </a:spcAft>
              <a:buClr>
                <a:srgbClr val="00A0AF"/>
              </a:buClr>
              <a:buFont typeface="Wingdings" panose="05000000000000000000" pitchFamily="2" charset="2"/>
              <a:buChar char="q"/>
            </a:pPr>
            <a:endParaRPr lang="en-US" sz="2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3800" y="914400"/>
            <a:ext cx="2868699" cy="762000"/>
          </a:xfrm>
          <a:prstGeom prst="rect">
            <a:avLst/>
          </a:prstGeom>
        </p:spPr>
      </p:pic>
      <p:sp>
        <p:nvSpPr>
          <p:cNvPr id="10" name="Rectangle 5"/>
          <p:cNvSpPr>
            <a:spLocks noChangeArrowheads="1"/>
          </p:cNvSpPr>
          <p:nvPr/>
        </p:nvSpPr>
        <p:spPr bwMode="auto">
          <a:xfrm>
            <a:off x="1676400" y="228600"/>
            <a:ext cx="7010400" cy="523220"/>
          </a:xfrm>
          <a:prstGeom prst="rect">
            <a:avLst/>
          </a:prstGeom>
          <a:noFill/>
          <a:ln w="9525">
            <a:noFill/>
            <a:miter lim="800000"/>
            <a:headEnd/>
            <a:tailEnd/>
          </a:ln>
        </p:spPr>
        <p:txBody>
          <a:bodyPr wrap="square">
            <a:spAutoFit/>
          </a:bodyPr>
          <a:lstStyle/>
          <a:p>
            <a:pPr algn="ctr"/>
            <a:r>
              <a:rPr lang="en-US" sz="2800" b="1" u="sng" dirty="0" smtClean="0">
                <a:solidFill>
                  <a:srgbClr val="00A0AF"/>
                </a:solidFill>
              </a:rPr>
              <a:t>How do I register for TRAIN Florida?</a:t>
            </a:r>
            <a:endParaRPr lang="en-US" sz="2800" b="1" u="sng" dirty="0">
              <a:solidFill>
                <a:srgbClr val="00A0AF"/>
              </a:solidFill>
              <a:cs typeface="Tahoma" pitchFamily="34" charset="0"/>
            </a:endParaRPr>
          </a:p>
        </p:txBody>
      </p:sp>
    </p:spTree>
    <p:extLst>
      <p:ext uri="{BB962C8B-B14F-4D97-AF65-F5344CB8AC3E}">
        <p14:creationId xmlns:p14="http://schemas.microsoft.com/office/powerpoint/2010/main" val="119312163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smtClean="0">
                <a:solidFill>
                  <a:srgbClr val="FFFFFF"/>
                </a:solidFill>
                <a:latin typeface="Tahoma" pitchFamily="34" charset="0"/>
                <a:cs typeface="Arial" charset="0"/>
              </a:rPr>
              <a:t>APD Benefits from using TRAIN Florida</a:t>
            </a:r>
          </a:p>
        </p:txBody>
      </p:sp>
      <p:sp>
        <p:nvSpPr>
          <p:cNvPr id="8" name="Rectangle 8"/>
          <p:cNvSpPr>
            <a:spLocks noChangeArrowheads="1"/>
          </p:cNvSpPr>
          <p:nvPr/>
        </p:nvSpPr>
        <p:spPr bwMode="auto">
          <a:xfrm>
            <a:off x="1066800" y="1709410"/>
            <a:ext cx="7884042" cy="4755148"/>
          </a:xfrm>
          <a:prstGeom prst="rect">
            <a:avLst/>
          </a:prstGeom>
          <a:noFill/>
          <a:ln w="9525">
            <a:noFill/>
            <a:miter lim="800000"/>
            <a:headEnd/>
            <a:tailEnd/>
          </a:ln>
        </p:spPr>
        <p:txBody>
          <a:bodyPr wrap="square">
            <a:spAutoFit/>
          </a:bodyPr>
          <a:lstStyle/>
          <a:p>
            <a:pPr>
              <a:spcBef>
                <a:spcPts val="300"/>
              </a:spcBef>
              <a:spcAft>
                <a:spcPts val="300"/>
              </a:spcAft>
              <a:buClr>
                <a:srgbClr val="00A0AF"/>
              </a:buClr>
            </a:pPr>
            <a:endParaRPr lang="en-US" sz="2200" dirty="0" smtClean="0"/>
          </a:p>
          <a:p>
            <a:pPr>
              <a:spcBef>
                <a:spcPts val="300"/>
              </a:spcBef>
              <a:spcAft>
                <a:spcPts val="300"/>
              </a:spcAft>
              <a:buClr>
                <a:srgbClr val="00A0AF"/>
              </a:buClr>
            </a:pPr>
            <a:endParaRPr lang="en-US" sz="2200" dirty="0" smtClean="0"/>
          </a:p>
          <a:p>
            <a:pPr algn="ctr">
              <a:spcBef>
                <a:spcPts val="300"/>
              </a:spcBef>
              <a:spcAft>
                <a:spcPts val="300"/>
              </a:spcAft>
              <a:buClr>
                <a:srgbClr val="00A0AF"/>
              </a:buClr>
            </a:pPr>
            <a:r>
              <a:rPr lang="en-US" sz="2000" dirty="0" smtClean="0">
                <a:solidFill>
                  <a:srgbClr val="FF0000"/>
                </a:solidFill>
              </a:rPr>
              <a:t>PLEASE DO NOT CREATE A TRAIN FLORIDA LEARNER         ACCOUNT</a:t>
            </a:r>
          </a:p>
          <a:p>
            <a:pPr algn="ctr">
              <a:spcBef>
                <a:spcPts val="300"/>
              </a:spcBef>
              <a:spcAft>
                <a:spcPts val="300"/>
              </a:spcAft>
              <a:buClr>
                <a:srgbClr val="00A0AF"/>
              </a:buClr>
            </a:pPr>
            <a:endParaRPr lang="en-US" sz="2000" dirty="0" smtClean="0">
              <a:solidFill>
                <a:srgbClr val="FF0000"/>
              </a:solidFill>
            </a:endParaRPr>
          </a:p>
          <a:p>
            <a:pPr marL="342900" indent="-342900">
              <a:spcBef>
                <a:spcPts val="300"/>
              </a:spcBef>
              <a:spcAft>
                <a:spcPts val="300"/>
              </a:spcAft>
              <a:buClr>
                <a:srgbClr val="00A0AF"/>
              </a:buClr>
              <a:buFont typeface="Wingdings" panose="05000000000000000000" pitchFamily="2" charset="2"/>
              <a:buChar char="q"/>
            </a:pPr>
            <a:r>
              <a:rPr lang="en-US" sz="2200" dirty="0" smtClean="0"/>
              <a:t> TRAIN Florida Learner Batch Upload spreadsheet</a:t>
            </a:r>
          </a:p>
          <a:p>
            <a:pPr marL="342900" indent="-342900">
              <a:spcBef>
                <a:spcPts val="300"/>
              </a:spcBef>
              <a:spcAft>
                <a:spcPts val="300"/>
              </a:spcAft>
              <a:buClr>
                <a:srgbClr val="00A0AF"/>
              </a:buClr>
              <a:buFont typeface="Wingdings" panose="05000000000000000000" pitchFamily="2" charset="2"/>
              <a:buChar char="q"/>
            </a:pPr>
            <a:r>
              <a:rPr lang="en-US" sz="2200" dirty="0" smtClean="0"/>
              <a:t> TRAIN Florida APD Group structure</a:t>
            </a:r>
          </a:p>
          <a:p>
            <a:pPr marL="342900" indent="-342900">
              <a:spcBef>
                <a:spcPts val="300"/>
              </a:spcBef>
              <a:spcAft>
                <a:spcPts val="300"/>
              </a:spcAft>
              <a:buClr>
                <a:srgbClr val="00A0AF"/>
              </a:buClr>
              <a:buFont typeface="Wingdings" panose="05000000000000000000" pitchFamily="2" charset="2"/>
              <a:buChar char="q"/>
            </a:pPr>
            <a:r>
              <a:rPr lang="en-US" sz="2200" dirty="0" smtClean="0"/>
              <a:t> The </a:t>
            </a:r>
            <a:r>
              <a:rPr lang="en-US" sz="2200" dirty="0"/>
              <a:t>TRAIN Florida APD LMS </a:t>
            </a:r>
            <a:r>
              <a:rPr lang="en-US" sz="2200" dirty="0" smtClean="0"/>
              <a:t>support </a:t>
            </a:r>
            <a:r>
              <a:rPr lang="en-US" sz="2200" dirty="0"/>
              <a:t>team creates your TRAIN </a:t>
            </a:r>
            <a:r>
              <a:rPr lang="en-US" sz="2200" dirty="0" smtClean="0"/>
              <a:t>Florida learner account </a:t>
            </a:r>
            <a:r>
              <a:rPr lang="en-US" sz="2200" dirty="0"/>
              <a:t>for you</a:t>
            </a:r>
            <a:r>
              <a:rPr lang="en-US" sz="2200" dirty="0" smtClean="0"/>
              <a:t>.</a:t>
            </a:r>
          </a:p>
          <a:p>
            <a:pPr marL="342900" indent="-342900">
              <a:spcBef>
                <a:spcPts val="300"/>
              </a:spcBef>
              <a:spcAft>
                <a:spcPts val="300"/>
              </a:spcAft>
              <a:buClr>
                <a:srgbClr val="00A0AF"/>
              </a:buClr>
              <a:buFont typeface="Wingdings" panose="05000000000000000000" pitchFamily="2" charset="2"/>
              <a:buChar char="q"/>
            </a:pPr>
            <a:endParaRPr lang="en-US" sz="2200" dirty="0" smtClean="0"/>
          </a:p>
          <a:p>
            <a:pPr marL="342900" indent="-342900">
              <a:spcBef>
                <a:spcPts val="300"/>
              </a:spcBef>
              <a:spcAft>
                <a:spcPts val="300"/>
              </a:spcAft>
              <a:buClr>
                <a:srgbClr val="00A0AF"/>
              </a:buClr>
              <a:buFont typeface="Wingdings" panose="05000000000000000000" pitchFamily="2" charset="2"/>
              <a:buChar char="q"/>
            </a:pPr>
            <a:endParaRPr lang="en-US" sz="2200" dirty="0" smtClean="0"/>
          </a:p>
          <a:p>
            <a:pPr marL="342900" indent="-342900">
              <a:spcBef>
                <a:spcPts val="300"/>
              </a:spcBef>
              <a:spcAft>
                <a:spcPts val="300"/>
              </a:spcAft>
              <a:buClr>
                <a:srgbClr val="00A0AF"/>
              </a:buClr>
              <a:buFont typeface="Wingdings" panose="05000000000000000000" pitchFamily="2" charset="2"/>
              <a:buChar char="q"/>
            </a:pPr>
            <a:endParaRPr lang="en-US" sz="2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00" y="304800"/>
            <a:ext cx="2868699" cy="762000"/>
          </a:xfrm>
          <a:prstGeom prst="rect">
            <a:avLst/>
          </a:prstGeom>
        </p:spPr>
      </p:pic>
      <p:sp>
        <p:nvSpPr>
          <p:cNvPr id="10" name="Rectangle 5"/>
          <p:cNvSpPr>
            <a:spLocks noChangeArrowheads="1"/>
          </p:cNvSpPr>
          <p:nvPr/>
        </p:nvSpPr>
        <p:spPr bwMode="auto">
          <a:xfrm>
            <a:off x="1371600" y="1447800"/>
            <a:ext cx="6477000" cy="523220"/>
          </a:xfrm>
          <a:prstGeom prst="rect">
            <a:avLst/>
          </a:prstGeom>
          <a:noFill/>
          <a:ln w="9525">
            <a:noFill/>
            <a:miter lim="800000"/>
            <a:headEnd/>
            <a:tailEnd/>
          </a:ln>
        </p:spPr>
        <p:txBody>
          <a:bodyPr wrap="square">
            <a:spAutoFit/>
          </a:bodyPr>
          <a:lstStyle/>
          <a:p>
            <a:pPr algn="ctr"/>
            <a:r>
              <a:rPr lang="en-US" sz="2800" b="1" u="sng" dirty="0" smtClean="0">
                <a:solidFill>
                  <a:srgbClr val="00A0AF"/>
                </a:solidFill>
              </a:rPr>
              <a:t>How do I register my staff?</a:t>
            </a:r>
            <a:endParaRPr lang="en-US" sz="2800" b="1" u="sng" dirty="0">
              <a:solidFill>
                <a:srgbClr val="00A0AF"/>
              </a:solidFill>
              <a:cs typeface="Tahoma" pitchFamily="34" charset="0"/>
            </a:endParaRPr>
          </a:p>
        </p:txBody>
      </p:sp>
    </p:spTree>
    <p:extLst>
      <p:ext uri="{BB962C8B-B14F-4D97-AF65-F5344CB8AC3E}">
        <p14:creationId xmlns:p14="http://schemas.microsoft.com/office/powerpoint/2010/main" val="351365780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27&quot;&gt;&lt;property id=&quot;20148&quot; value=&quot;5&quot;/&gt;&lt;property id=&quot;20300&quot; value=&quot;Slide 1 - &amp;quot;The 17th Annual Family Café&amp;quot;&quot;/&gt;&lt;property id=&quot;20307&quot; value=&quot;256&quot;/&gt;&lt;/object&gt;&lt;object type=&quot;3&quot; unique_id=&quot;10678&quot;&gt;&lt;property id=&quot;20148&quot; value=&quot;5&quot;/&gt;&lt;property id=&quot;20300&quot; value=&quot;Slide 2 - &amp;quot;Agency for Persons with Disabilities&amp;quot;&quot;/&gt;&lt;property id=&quot;20307&quot; value=&quot;287&quot;/&gt;&lt;/object&gt;&lt;object type=&quot;3&quot; unique_id=&quot;10737&quot;&gt;&lt;property id=&quot;20148&quot; value=&quot;5&quot;/&gt;&lt;property id=&quot;20300&quot; value=&quot;Slide 3 - &amp;quot;What Disabilities Does APD Serve?&amp;quot;&quot;/&gt;&lt;property id=&quot;20307&quot; value=&quot;294&quot;/&gt;&lt;/object&gt;&lt;object type=&quot;3&quot; unique_id=&quot;10738&quot;&gt;&lt;property id=&quot;20148&quot; value=&quot;5&quot;/&gt;&lt;property id=&quot;20300&quot; value=&quot;Slide 5 - &amp;quot;APD Provider and Customer Training?&amp;quot;&quot;/&gt;&lt;property id=&quot;20307&quot; value=&quot;293&quot;/&gt;&lt;/object&gt;&lt;object type=&quot;3&quot; unique_id=&quot;10774&quot;&gt;&lt;property id=&quot;20148&quot; value=&quot;5&quot;/&gt;&lt;property id=&quot;20300&quot; value=&quot;Slide 4 - &amp;quot;What Services Does APD Provide?&amp;quot;&quot;/&gt;&lt;property id=&quot;20307&quot; value=&quot;295&quot;/&gt;&lt;/object&gt;&lt;object type=&quot;3&quot; unique_id=&quot;10811&quot;&gt;&lt;property id=&quot;20148&quot; value=&quot;5&quot;/&gt;&lt;property id=&quot;20300&quot; value=&quot;Slide 6 - &amp;quot;APD Training Solutions?&amp;quot;&quot;/&gt;&lt;property id=&quot;20307&quot; value=&quot;296&quot;/&gt;&lt;/object&gt;&lt;object type=&quot;3&quot; unique_id=&quot;10942&quot;&gt;&lt;property id=&quot;20148&quot; value=&quot;5&quot;/&gt;&lt;property id=&quot;20300&quot; value=&quot;Slide 7 - &amp;quot;TRAIN Florida - APD's Learning Management System&amp;quot;&quot;/&gt;&lt;property id=&quot;20307&quot; value=&quot;297&quot;/&gt;&lt;/object&gt;&lt;object type=&quot;3&quot; unique_id=&quot;10943&quot;&gt;&lt;property id=&quot;20148&quot; value=&quot;5&quot;/&gt;&lt;property id=&quot;20300&quot; value=&quot;Slide 8 - &amp;quot;Introduction to TRAIN National&amp;quot;&quot;/&gt;&lt;property id=&quot;20307&quot; value=&quot;298&quot;/&gt;&lt;/object&gt;&lt;object type=&quot;3&quot; unique_id=&quot;10944&quot;&gt;&lt;property id=&quot;20148&quot; value=&quot;5&quot;/&gt;&lt;property id=&quot;20300&quot; value=&quot;Slide 9 - &amp;quot;What TRAIN National Offers&amp;quot;&quot;/&gt;&lt;property id=&quot;20307&quot; value=&quot;300&quot;/&gt;&lt;/object&gt;&lt;object type=&quot;3&quot; unique_id=&quot;10945&quot;&gt;&lt;property id=&quot;20148&quot; value=&quot;5&quot;/&gt;&lt;property id=&quot;20300&quot; value=&quot;Slide 10 - &amp;quot;What TRAIN Florida Offers&amp;quot;&quot;/&gt;&lt;property id=&quot;20307&quot; value=&quot;299&quot;/&gt;&lt;/object&gt;&lt;object type=&quot;3&quot; unique_id=&quot;11048&quot;&gt;&lt;property id=&quot;20148&quot; value=&quot;5&quot;/&gt;&lt;property id=&quot;20300&quot; value=&quot;Slide 11 - &amp;quot;APD Benefits from using TRAIN Florida&amp;quot;&quot;/&gt;&lt;property id=&quot;20307&quot; value=&quot;301&quot;/&gt;&lt;/object&gt;&lt;object type=&quot;3&quot; unique_id=&quot;11049&quot;&gt;&lt;property id=&quot;20148&quot; value=&quot;5&quot;/&gt;&lt;property id=&quot;20300&quot; value=&quot;Slide 12 - &amp;quot;APD Potential Cost Savings &amp;quot;&quot;/&gt;&lt;property id=&quot;20307&quot; value=&quot;302&quot;/&gt;&lt;/object&gt;&lt;object type=&quot;3&quot; unique_id=&quot;11050&quot;&gt;&lt;property id=&quot;20148&quot; value=&quot;5&quot;/&gt;&lt;property id=&quot;20300&quot; value=&quot;Slide 13 - &amp;quot;TRAIN Florida - Demo&amp;quot;&quot;/&gt;&lt;property id=&quot;20307&quot; value=&quot;303&quot;/&gt;&lt;/object&gt;&lt;object type=&quot;3&quot; unique_id=&quot;11215&quot;&gt;&lt;property id=&quot;20148&quot; value=&quot;5&quot;/&gt;&lt;property id=&quot;20300&quot; value=&quot;Slide 14 - &amp;quot;The Value of APD in TRAIN Florida &amp;quot;&quot;/&gt;&lt;property id=&quot;20307&quot; value=&quot;304&quot;/&gt;&lt;/object&gt;&lt;object type=&quot;3&quot; unique_id=&quot;11216&quot;&gt;&lt;property id=&quot;20148&quot; value=&quot;5&quot;/&gt;&lt;property id=&quot;20300&quot; value=&quot;Slide 15 - &amp;quot;Additional Information&amp;quot;&quot;/&gt;&lt;property id=&quot;20307&quot; value=&quot;305&quot;/&gt;&lt;/object&gt;&lt;object type=&quot;3&quot; unique_id=&quot;11217&quot;&gt;&lt;property id=&quot;20148&quot; value=&quot;5&quot;/&gt;&lt;property id=&quot;20300&quot; value=&quot;Slide 16 - &amp;quot;The 17th Annual Family Café&amp;quot;&quot;/&gt;&lt;property id=&quot;20307&quot; value=&quot;306&quot;/&gt;&lt;/object&gt;&lt;/object&gt;&lt;/object&gt;&lt;/database&gt;"/>
  <p:tag name="SECTOMILLISECCONVERTED" val="1"/>
</p:tagLst>
</file>

<file path=ppt/theme/theme1.xml><?xml version="1.0" encoding="utf-8"?>
<a:theme xmlns:a="http://schemas.openxmlformats.org/drawingml/2006/main" name="Titl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6257</TotalTime>
  <Words>1858</Words>
  <Application>Microsoft Office PowerPoint</Application>
  <PresentationFormat>On-screen Show (4:3)</PresentationFormat>
  <Paragraphs>334</Paragraphs>
  <Slides>17</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Tahoma</vt:lpstr>
      <vt:lpstr>Wingdings</vt:lpstr>
      <vt:lpstr>Title </vt:lpstr>
      <vt:lpstr>Final</vt:lpstr>
      <vt:lpstr>The 18th Annual Family Café</vt:lpstr>
      <vt:lpstr>Introduction to TRAIN National</vt:lpstr>
      <vt:lpstr>TRAIN Florida - APD's Learning Management System</vt:lpstr>
      <vt:lpstr>What TRAIN National Offers</vt:lpstr>
      <vt:lpstr>What TRAIN Florida Offers</vt:lpstr>
      <vt:lpstr>What TRAIN Florida Offers</vt:lpstr>
      <vt:lpstr>APD Benefits from using TRAIN Florida</vt:lpstr>
      <vt:lpstr>APD Benefits from using TRAIN Florida</vt:lpstr>
      <vt:lpstr>APD Benefits from using TRAIN Florida</vt:lpstr>
      <vt:lpstr>APD Provider and Customer Training?</vt:lpstr>
      <vt:lpstr>APD Provider and Customer Training?</vt:lpstr>
      <vt:lpstr>APD Training Solutions?</vt:lpstr>
      <vt:lpstr>TRAIN Florida - Demo</vt:lpstr>
      <vt:lpstr>The Value of APD in TRAIN Florida </vt:lpstr>
      <vt:lpstr>Additional Information</vt:lpstr>
      <vt:lpstr>Additional Information</vt:lpstr>
      <vt:lpstr>The 18th Annual Family Café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Gordon</dc:creator>
  <cp:lastModifiedBy>Pamela London</cp:lastModifiedBy>
  <cp:revision>482</cp:revision>
  <cp:lastPrinted>2016-06-02T20:18:29Z</cp:lastPrinted>
  <dcterms:created xsi:type="dcterms:W3CDTF">2006-08-16T00:00:00Z</dcterms:created>
  <dcterms:modified xsi:type="dcterms:W3CDTF">2016-06-08T15:30:51Z</dcterms:modified>
</cp:coreProperties>
</file>